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6"/>
  </p:notesMasterIdLst>
  <p:sldIdLst>
    <p:sldId id="257" r:id="rId3"/>
    <p:sldId id="258" r:id="rId4"/>
    <p:sldId id="329" r:id="rId5"/>
    <p:sldId id="330" r:id="rId6"/>
    <p:sldId id="310" r:id="rId7"/>
    <p:sldId id="331" r:id="rId8"/>
    <p:sldId id="313" r:id="rId9"/>
    <p:sldId id="314" r:id="rId10"/>
    <p:sldId id="315" r:id="rId11"/>
    <p:sldId id="317" r:id="rId12"/>
    <p:sldId id="316" r:id="rId13"/>
    <p:sldId id="332" r:id="rId14"/>
    <p:sldId id="320" r:id="rId15"/>
    <p:sldId id="325" r:id="rId16"/>
    <p:sldId id="322" r:id="rId17"/>
    <p:sldId id="328" r:id="rId18"/>
    <p:sldId id="327" r:id="rId19"/>
    <p:sldId id="321" r:id="rId20"/>
    <p:sldId id="333" r:id="rId21"/>
    <p:sldId id="334" r:id="rId22"/>
    <p:sldId id="323" r:id="rId23"/>
    <p:sldId id="335" r:id="rId24"/>
    <p:sldId id="336" r:id="rId25"/>
    <p:sldId id="324" r:id="rId26"/>
    <p:sldId id="337" r:id="rId27"/>
    <p:sldId id="338" r:id="rId28"/>
    <p:sldId id="339" r:id="rId29"/>
    <p:sldId id="342" r:id="rId30"/>
    <p:sldId id="343" r:id="rId31"/>
    <p:sldId id="340" r:id="rId32"/>
    <p:sldId id="341" r:id="rId33"/>
    <p:sldId id="319" r:id="rId34"/>
    <p:sldId id="31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0000CC"/>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4293" autoAdjust="0"/>
  </p:normalViewPr>
  <p:slideViewPr>
    <p:cSldViewPr>
      <p:cViewPr>
        <p:scale>
          <a:sx n="76" d="100"/>
          <a:sy n="76" d="100"/>
        </p:scale>
        <p:origin x="-117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934700614979"/>
          <c:y val="5.8930896034345856E-2"/>
          <c:w val="0.5273467567585195"/>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extLst xmlns:c16r2="http://schemas.microsoft.com/office/drawing/2015/06/chart">
              <c:ext xmlns:c16="http://schemas.microsoft.com/office/drawing/2014/chart" uri="{C3380CC4-5D6E-409C-BE32-E72D297353CC}">
                <c16:uniqueId val="{00000001-0957-473E-9BDC-C777DEA526C4}"/>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General</c:formatCode>
                <c:ptCount val="4"/>
                <c:pt idx="0">
                  <c:v>84.31</c:v>
                </c:pt>
                <c:pt idx="1">
                  <c:v>85.27</c:v>
                </c:pt>
                <c:pt idx="2">
                  <c:v>85.13</c:v>
                </c:pt>
                <c:pt idx="3">
                  <c:v>83.91</c:v>
                </c:pt>
              </c:numCache>
            </c:numRef>
          </c:val>
          <c:extLst xmlns:c16r2="http://schemas.microsoft.com/office/drawing/2015/06/chart">
            <c:ext xmlns:c16="http://schemas.microsoft.com/office/drawing/2014/chart" uri="{C3380CC4-5D6E-409C-BE32-E72D297353CC}">
              <c16:uniqueId val="{00000002-0957-473E-9BDC-C777DEA526C4}"/>
            </c:ext>
          </c:extLst>
        </c:ser>
        <c:dLbls>
          <c:showLegendKey val="0"/>
          <c:showVal val="0"/>
          <c:showCatName val="0"/>
          <c:showSerName val="0"/>
          <c:showPercent val="0"/>
          <c:showBubbleSize val="0"/>
        </c:dLbls>
        <c:gapWidth val="68"/>
        <c:axId val="83380096"/>
        <c:axId val="83381632"/>
      </c:barChart>
      <c:catAx>
        <c:axId val="83380096"/>
        <c:scaling>
          <c:orientation val="maxMin"/>
        </c:scaling>
        <c:delete val="0"/>
        <c:axPos val="l"/>
        <c:numFmt formatCode="General" sourceLinked="0"/>
        <c:majorTickMark val="out"/>
        <c:minorTickMark val="none"/>
        <c:tickLblPos val="nextTo"/>
        <c:crossAx val="83381632"/>
        <c:crosses val="autoZero"/>
        <c:auto val="1"/>
        <c:lblAlgn val="ctr"/>
        <c:lblOffset val="100"/>
        <c:noMultiLvlLbl val="0"/>
      </c:catAx>
      <c:valAx>
        <c:axId val="83381632"/>
        <c:scaling>
          <c:orientation val="minMax"/>
          <c:max val="100"/>
          <c:min val="60"/>
        </c:scaling>
        <c:delete val="1"/>
        <c:axPos val="t"/>
        <c:numFmt formatCode="#,##0" sourceLinked="0"/>
        <c:majorTickMark val="out"/>
        <c:minorTickMark val="none"/>
        <c:tickLblPos val="nextTo"/>
        <c:crossAx val="83380096"/>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xmlns:c16r2="http://schemas.microsoft.com/office/drawing/2015/06/chart">
              <c:ext xmlns:c16="http://schemas.microsoft.com/office/drawing/2014/chart" uri="{C3380CC4-5D6E-409C-BE32-E72D297353CC}">
                <c16:uniqueId val="{00000000-EF52-4E26-80D8-482D96AFB9C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МБДОУ «Детский сад № 12 «Радуга», ГО город Лесной</c:v>
                </c:pt>
                <c:pt idx="1">
                  <c:v>МКДОУ детский сад № 3 комбинированного вида, Тавдинский ГО</c:v>
                </c:pt>
                <c:pt idx="2">
                  <c:v>МКДОУ «Детский сад № 27 «Журавушка», Талицкий ГО</c:v>
                </c:pt>
                <c:pt idx="3">
                  <c:v>МАДОУ детский сад 7, ГО Красноуфимск</c:v>
                </c:pt>
                <c:pt idx="4">
                  <c:v>МКДОУ «Детский сад № 2», Режевской ГО</c:v>
                </c:pt>
                <c:pt idx="5">
                  <c:v>МБДОУ детский сад № 10 «Ромашка», Белоярский ГО</c:v>
                </c:pt>
                <c:pt idx="6">
                  <c:v>МБДОУ ЦРР - д/сад № 35, ГО Верхняя Тура</c:v>
                </c:pt>
                <c:pt idx="7">
                  <c:v>МКДОУ Луговской детский сад № 32 «Ивушка», Тугулымский ГО</c:v>
                </c:pt>
                <c:pt idx="8">
                  <c:v>МБДОУ № 40, Артёмовский ГО</c:v>
                </c:pt>
                <c:pt idx="9">
                  <c:v>МКДОУ Гилевский детский сад № 34, Тугулымский ГО</c:v>
                </c:pt>
              </c:strCache>
            </c:strRef>
          </c:cat>
          <c:val>
            <c:numRef>
              <c:f>Лист1!$B$2:$B$11</c:f>
              <c:numCache>
                <c:formatCode>General</c:formatCode>
                <c:ptCount val="10"/>
                <c:pt idx="0">
                  <c:v>69.72</c:v>
                </c:pt>
                <c:pt idx="1">
                  <c:v>69.440000000000012</c:v>
                </c:pt>
                <c:pt idx="2">
                  <c:v>69.240000000000009</c:v>
                </c:pt>
                <c:pt idx="3">
                  <c:v>68.400000000000006</c:v>
                </c:pt>
                <c:pt idx="4">
                  <c:v>68.08</c:v>
                </c:pt>
                <c:pt idx="5">
                  <c:v>67.64</c:v>
                </c:pt>
                <c:pt idx="6">
                  <c:v>66.960000000000008</c:v>
                </c:pt>
                <c:pt idx="7">
                  <c:v>65.239999999999995</c:v>
                </c:pt>
                <c:pt idx="8">
                  <c:v>64.86</c:v>
                </c:pt>
                <c:pt idx="9">
                  <c:v>63.320000000000007</c:v>
                </c:pt>
              </c:numCache>
            </c:numRef>
          </c:val>
          <c:extLst xmlns:c16r2="http://schemas.microsoft.com/office/drawing/2015/06/chart">
            <c:ext xmlns:c16="http://schemas.microsoft.com/office/drawing/2014/chart" uri="{C3380CC4-5D6E-409C-BE32-E72D297353CC}">
              <c16:uniqueId val="{00000001-EF52-4E26-80D8-482D96AFB9C2}"/>
            </c:ext>
          </c:extLst>
        </c:ser>
        <c:dLbls>
          <c:showLegendKey val="0"/>
          <c:showVal val="0"/>
          <c:showCatName val="0"/>
          <c:showSerName val="0"/>
          <c:showPercent val="0"/>
          <c:showBubbleSize val="0"/>
        </c:dLbls>
        <c:gapWidth val="68"/>
        <c:axId val="83763200"/>
        <c:axId val="83764736"/>
      </c:barChart>
      <c:catAx>
        <c:axId val="83763200"/>
        <c:scaling>
          <c:orientation val="minMax"/>
        </c:scaling>
        <c:delete val="0"/>
        <c:axPos val="l"/>
        <c:numFmt formatCode="General" sourceLinked="0"/>
        <c:majorTickMark val="out"/>
        <c:minorTickMark val="none"/>
        <c:tickLblPos val="nextTo"/>
        <c:txPr>
          <a:bodyPr/>
          <a:lstStyle/>
          <a:p>
            <a:pPr>
              <a:defRPr sz="1200" b="1"/>
            </a:pPr>
            <a:endParaRPr lang="ru-RU"/>
          </a:p>
        </c:txPr>
        <c:crossAx val="83764736"/>
        <c:crosses val="autoZero"/>
        <c:auto val="1"/>
        <c:lblAlgn val="ctr"/>
        <c:lblOffset val="100"/>
        <c:noMultiLvlLbl val="0"/>
      </c:catAx>
      <c:valAx>
        <c:axId val="83764736"/>
        <c:scaling>
          <c:orientation val="minMax"/>
          <c:max val="75"/>
          <c:min val="60"/>
        </c:scaling>
        <c:delete val="1"/>
        <c:axPos val="b"/>
        <c:numFmt formatCode="#,##0" sourceLinked="0"/>
        <c:majorTickMark val="out"/>
        <c:minorTickMark val="none"/>
        <c:tickLblPos val="nextTo"/>
        <c:crossAx val="8376320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2.880074369764481E-3"/>
          <c:w val="0.42709147778252948"/>
          <c:h val="0.88612597548194916"/>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3352452349601E-3"/>
                  <c:y val="3.3426476286564456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30-44DC-9DA7-5023EA83AA1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4.878048780487805E-2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830-44DC-9DA7-5023EA83AA1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830-44DC-9DA7-5023EA83AA1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830-44DC-9DA7-5023EA83AA1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830-44DC-9DA7-5023EA83AA1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830-44DC-9DA7-5023EA83AA1D}"/>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0.29268292682926828</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830-44DC-9DA7-5023EA83AA1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830-44DC-9DA7-5023EA83AA1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830-44DC-9DA7-5023EA83AA1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830-44DC-9DA7-5023EA83AA1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830-44DC-9DA7-5023EA83AA1D}"/>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General</c:formatCode>
                <c:ptCount val="6"/>
                <c:pt idx="2" formatCode="0.0%">
                  <c:v>0.56097560975609762</c:v>
                </c:pt>
              </c:numCache>
            </c:numRef>
          </c:val>
          <c:extLst xmlns:c16r2="http://schemas.microsoft.com/office/drawing/2015/06/chart">
            <c:ext xmlns:c16="http://schemas.microsoft.com/office/drawing/2014/chart" uri="{C3380CC4-5D6E-409C-BE32-E72D297353CC}">
              <c16:uniqueId val="{0000000B-8830-44DC-9DA7-5023EA83AA1D}"/>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3.9048182209901574E-17"/>
                  <c:y val="4.0854224698235839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830-44DC-9DA7-5023EA83AA1D}"/>
                </c:ext>
              </c:extLst>
            </c:dLbl>
            <c:dLbl>
              <c:idx val="1"/>
              <c:layout>
                <c:manualLayout>
                  <c:x val="0"/>
                  <c:y val="2.2284122562674095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830-44DC-9DA7-5023EA83AA1D}"/>
                </c:ext>
              </c:extLst>
            </c:dLbl>
            <c:dLbl>
              <c:idx val="3"/>
              <c:layout>
                <c:manualLayout>
                  <c:x val="-4.2598509052183178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830-44DC-9DA7-5023EA83AA1D}"/>
                </c:ext>
              </c:extLst>
            </c:dLbl>
            <c:dLbl>
              <c:idx val="4"/>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830-44DC-9DA7-5023EA83AA1D}"/>
                </c:ext>
              </c:extLst>
            </c:dLbl>
            <c:dLbl>
              <c:idx val="5"/>
              <c:layout>
                <c:manualLayout>
                  <c:x val="6.3936784140858271E-3"/>
                  <c:y val="3.712630367340544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830-44DC-9DA7-5023EA83AA1D}"/>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4.878048780487805E-2</c:v>
                </c:pt>
                <c:pt idx="1">
                  <c:v>2.4390243902439025E-2</c:v>
                </c:pt>
                <c:pt idx="2">
                  <c:v>4.878048780487805E-2</c:v>
                </c:pt>
                <c:pt idx="3">
                  <c:v>2.4390243902439025E-2</c:v>
                </c:pt>
                <c:pt idx="4">
                  <c:v>2.4390243902439025E-2</c:v>
                </c:pt>
                <c:pt idx="5">
                  <c:v>0.14634146341463414</c:v>
                </c:pt>
              </c:numCache>
            </c:numRef>
          </c:val>
          <c:extLst xmlns:c16r2="http://schemas.microsoft.com/office/drawing/2015/06/chart">
            <c:ext xmlns:c16="http://schemas.microsoft.com/office/drawing/2014/chart" uri="{C3380CC4-5D6E-409C-BE32-E72D297353CC}">
              <c16:uniqueId val="{00000011-8830-44DC-9DA7-5023EA83AA1D}"/>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8.5197018104366355E-3"/>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830-44DC-9DA7-5023EA83AA1D}"/>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0.95121951219512191</c:v>
                </c:pt>
                <c:pt idx="1">
                  <c:v>0.97560975609756095</c:v>
                </c:pt>
                <c:pt idx="2">
                  <c:v>4.878048780487805E-2</c:v>
                </c:pt>
                <c:pt idx="3">
                  <c:v>0.97560975609756095</c:v>
                </c:pt>
                <c:pt idx="4">
                  <c:v>0.97560975609756095</c:v>
                </c:pt>
                <c:pt idx="5">
                  <c:v>0.85365853658536583</c:v>
                </c:pt>
              </c:numCache>
            </c:numRef>
          </c:val>
          <c:extLst xmlns:c16r2="http://schemas.microsoft.com/office/drawing/2015/06/chart">
            <c:ext xmlns:c16="http://schemas.microsoft.com/office/drawing/2014/chart" uri="{C3380CC4-5D6E-409C-BE32-E72D297353CC}">
              <c16:uniqueId val="{00000013-8830-44DC-9DA7-5023EA83AA1D}"/>
            </c:ext>
          </c:extLst>
        </c:ser>
        <c:dLbls>
          <c:showLegendKey val="0"/>
          <c:showVal val="0"/>
          <c:showCatName val="0"/>
          <c:showSerName val="0"/>
          <c:showPercent val="0"/>
          <c:showBubbleSize val="0"/>
        </c:dLbls>
        <c:gapWidth val="96"/>
        <c:overlap val="100"/>
        <c:axId val="83890176"/>
        <c:axId val="83891712"/>
      </c:barChart>
      <c:catAx>
        <c:axId val="83890176"/>
        <c:scaling>
          <c:orientation val="maxMin"/>
        </c:scaling>
        <c:delete val="0"/>
        <c:axPos val="l"/>
        <c:numFmt formatCode="General" sourceLinked="0"/>
        <c:majorTickMark val="out"/>
        <c:minorTickMark val="none"/>
        <c:tickLblPos val="nextTo"/>
        <c:txPr>
          <a:bodyPr/>
          <a:lstStyle/>
          <a:p>
            <a:pPr>
              <a:defRPr sz="1100"/>
            </a:pPr>
            <a:endParaRPr lang="ru-RU"/>
          </a:p>
        </c:txPr>
        <c:crossAx val="83891712"/>
        <c:crosses val="autoZero"/>
        <c:auto val="1"/>
        <c:lblAlgn val="ctr"/>
        <c:lblOffset val="100"/>
        <c:noMultiLvlLbl val="0"/>
      </c:catAx>
      <c:valAx>
        <c:axId val="83891712"/>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83890176"/>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AD98-4E12-82D7-78453EE4B4E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ДОЧУ «ЦРР «Дошколенок», г.Екатеринбург, Октябрьский  район</c:v>
                </c:pt>
                <c:pt idx="1">
                  <c:v>ЧОУ Православная Гимназия № 11, Город Нижний Тагил</c:v>
                </c:pt>
                <c:pt idx="2">
                  <c:v>ЧДОУ «Согласие-СВ», г.Екатеринбург, Ленинский  район</c:v>
                </c:pt>
                <c:pt idx="3">
                  <c:v>НДОУ «ДС «Мой Дошколенок», г.Екатеринбург, Орджоникидзевский  район</c:v>
                </c:pt>
                <c:pt idx="4">
                  <c:v>ЧДОУ «ДОЦ «СОГЛАСИЕ», г.Екатеринбург, Кировский  район</c:v>
                </c:pt>
                <c:pt idx="5">
                  <c:v>ЧОУ «Начальная Школа-Детский Сад «Развитие», ГО Ревда</c:v>
                </c:pt>
                <c:pt idx="6">
                  <c:v>НЧ ДОУ «Детский сад «Гольфстрим», г.Екатеринбург, Орджоникидзевский  район</c:v>
                </c:pt>
                <c:pt idx="7">
                  <c:v>ЧОУ Свято-Симеоновская Гимназия, г.Екатеринбург, Октябрьский  район</c:v>
                </c:pt>
                <c:pt idx="8">
                  <c:v>АНО «Детский сад № 232», г.Екатеринбург, Орджоникидзевский  район</c:v>
                </c:pt>
                <c:pt idx="9">
                  <c:v>ЧОУ «Гимназия №212 «Екатеринбург-Париж», г.Екатеринбург, Железнодорожный район</c:v>
                </c:pt>
              </c:strCache>
            </c:strRef>
          </c:cat>
          <c:val>
            <c:numRef>
              <c:f>Лист1!$B$2:$B$11</c:f>
              <c:numCache>
                <c:formatCode>General</c:formatCode>
                <c:ptCount val="10"/>
                <c:pt idx="0">
                  <c:v>97.06</c:v>
                </c:pt>
                <c:pt idx="1">
                  <c:v>92.899999999999991</c:v>
                </c:pt>
                <c:pt idx="2">
                  <c:v>92.48</c:v>
                </c:pt>
                <c:pt idx="3">
                  <c:v>92</c:v>
                </c:pt>
                <c:pt idx="4">
                  <c:v>90.06</c:v>
                </c:pt>
                <c:pt idx="5">
                  <c:v>89.68</c:v>
                </c:pt>
                <c:pt idx="6">
                  <c:v>89.28</c:v>
                </c:pt>
                <c:pt idx="7">
                  <c:v>88.740000000000009</c:v>
                </c:pt>
                <c:pt idx="8">
                  <c:v>88.52</c:v>
                </c:pt>
                <c:pt idx="9">
                  <c:v>88.48</c:v>
                </c:pt>
              </c:numCache>
            </c:numRef>
          </c:val>
          <c:extLst xmlns:c16r2="http://schemas.microsoft.com/office/drawing/2015/06/chart">
            <c:ext xmlns:c16="http://schemas.microsoft.com/office/drawing/2014/chart" uri="{C3380CC4-5D6E-409C-BE32-E72D297353CC}">
              <c16:uniqueId val="{00000001-AD98-4E12-82D7-78453EE4B4E2}"/>
            </c:ext>
          </c:extLst>
        </c:ser>
        <c:dLbls>
          <c:showLegendKey val="0"/>
          <c:showVal val="0"/>
          <c:showCatName val="0"/>
          <c:showSerName val="0"/>
          <c:showPercent val="0"/>
          <c:showBubbleSize val="0"/>
        </c:dLbls>
        <c:gapWidth val="68"/>
        <c:axId val="91038848"/>
        <c:axId val="91040384"/>
      </c:barChart>
      <c:catAx>
        <c:axId val="91038848"/>
        <c:scaling>
          <c:orientation val="maxMin"/>
        </c:scaling>
        <c:delete val="0"/>
        <c:axPos val="l"/>
        <c:numFmt formatCode="General" sourceLinked="0"/>
        <c:majorTickMark val="out"/>
        <c:minorTickMark val="none"/>
        <c:tickLblPos val="nextTo"/>
        <c:txPr>
          <a:bodyPr/>
          <a:lstStyle/>
          <a:p>
            <a:pPr>
              <a:defRPr sz="1200" b="1"/>
            </a:pPr>
            <a:endParaRPr lang="ru-RU"/>
          </a:p>
        </c:txPr>
        <c:crossAx val="91040384"/>
        <c:crosses val="autoZero"/>
        <c:auto val="1"/>
        <c:lblAlgn val="ctr"/>
        <c:lblOffset val="100"/>
        <c:noMultiLvlLbl val="0"/>
      </c:catAx>
      <c:valAx>
        <c:axId val="91040384"/>
        <c:scaling>
          <c:orientation val="minMax"/>
          <c:max val="100"/>
          <c:min val="60"/>
        </c:scaling>
        <c:delete val="1"/>
        <c:axPos val="t"/>
        <c:numFmt formatCode="#,##0" sourceLinked="0"/>
        <c:majorTickMark val="out"/>
        <c:minorTickMark val="none"/>
        <c:tickLblPos val="nextTo"/>
        <c:crossAx val="91038848"/>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15018872786312"/>
          <c:y val="0"/>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xmlns:c16r2="http://schemas.microsoft.com/office/drawing/2015/06/chart">
              <c:ext xmlns:c16="http://schemas.microsoft.com/office/drawing/2014/chart" uri="{C3380CC4-5D6E-409C-BE32-E72D297353CC}">
                <c16:uniqueId val="{00000000-81DF-4A8E-97C2-A41C09B7A909}"/>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Лист1!$A$2:$A$12</c:f>
              <c:strCache>
                <c:ptCount val="11"/>
                <c:pt idx="0">
                  <c:v>Детский сад № 131 ОАО «РЖД», г.Екатеринбург, Железнодорожный район</c:v>
                </c:pt>
                <c:pt idx="1">
                  <c:v>Детский сад № 125 ОАО «РЖД», г.Екатеринбург, Железнодорожный район</c:v>
                </c:pt>
                <c:pt idx="2">
                  <c:v>НДОЧУ ДЦ «Гений», Город Нижний Тагил</c:v>
                </c:pt>
                <c:pt idx="3">
                  <c:v>ЧОУ «СОШ «Истоки», ГО Ревда</c:v>
                </c:pt>
                <c:pt idx="4">
                  <c:v>ЧДОУ «Сад-ясли Звездочка», г.Екатеринбург, Орджоникидзевский  район</c:v>
                </c:pt>
                <c:pt idx="5">
                  <c:v>ЧДОУ «Детство», г.Екатеринбург, Железнодорожный район</c:v>
                </c:pt>
                <c:pt idx="6">
                  <c:v>ООО ДОУ «ПДС», ГО Первоуральск</c:v>
                </c:pt>
                <c:pt idx="7">
                  <c:v>НОЧУ Общеобразовательная Школа «Чудо-Радуга», г.Екатеринбург, Верх-Исетский район</c:v>
                </c:pt>
                <c:pt idx="8">
                  <c:v>ЧДОУ «Детский сад «Чудесный остров», МО город Каменск-Уральский</c:v>
                </c:pt>
                <c:pt idx="9">
                  <c:v>ЧОУ СОШ «Индра», г.Екатеринбург, Кировский  район</c:v>
                </c:pt>
                <c:pt idx="10">
                  <c:v>Школа-Интернат № 13 ОАО «РЖД», г.Екатеринбург, Железнодорожный район</c:v>
                </c:pt>
              </c:strCache>
            </c:strRef>
          </c:cat>
          <c:val>
            <c:numRef>
              <c:f>Лист1!$B$2:$B$12</c:f>
              <c:numCache>
                <c:formatCode>General</c:formatCode>
                <c:ptCount val="11"/>
                <c:pt idx="0">
                  <c:v>82.340000000000018</c:v>
                </c:pt>
                <c:pt idx="1">
                  <c:v>82.300000000000011</c:v>
                </c:pt>
                <c:pt idx="2">
                  <c:v>82.000000000000014</c:v>
                </c:pt>
                <c:pt idx="3">
                  <c:v>81.180000000000007</c:v>
                </c:pt>
                <c:pt idx="4">
                  <c:v>81.100000000000009</c:v>
                </c:pt>
                <c:pt idx="5">
                  <c:v>80.52000000000001</c:v>
                </c:pt>
                <c:pt idx="6">
                  <c:v>80.52000000000001</c:v>
                </c:pt>
                <c:pt idx="7">
                  <c:v>79.72</c:v>
                </c:pt>
                <c:pt idx="8">
                  <c:v>77.940000000000012</c:v>
                </c:pt>
                <c:pt idx="9">
                  <c:v>77.360000000000014</c:v>
                </c:pt>
                <c:pt idx="10" formatCode="0.00">
                  <c:v>72.499999999999986</c:v>
                </c:pt>
              </c:numCache>
            </c:numRef>
          </c:val>
          <c:extLst xmlns:c16r2="http://schemas.microsoft.com/office/drawing/2015/06/chart">
            <c:ext xmlns:c16="http://schemas.microsoft.com/office/drawing/2014/chart" uri="{C3380CC4-5D6E-409C-BE32-E72D297353CC}">
              <c16:uniqueId val="{00000001-81DF-4A8E-97C2-A41C09B7A909}"/>
            </c:ext>
          </c:extLst>
        </c:ser>
        <c:dLbls>
          <c:showLegendKey val="0"/>
          <c:showVal val="0"/>
          <c:showCatName val="0"/>
          <c:showSerName val="0"/>
          <c:showPercent val="0"/>
          <c:showBubbleSize val="0"/>
        </c:dLbls>
        <c:gapWidth val="68"/>
        <c:axId val="91825280"/>
        <c:axId val="91826816"/>
      </c:barChart>
      <c:catAx>
        <c:axId val="91825280"/>
        <c:scaling>
          <c:orientation val="minMax"/>
        </c:scaling>
        <c:delete val="0"/>
        <c:axPos val="l"/>
        <c:numFmt formatCode="General" sourceLinked="0"/>
        <c:majorTickMark val="out"/>
        <c:minorTickMark val="none"/>
        <c:tickLblPos val="nextTo"/>
        <c:txPr>
          <a:bodyPr/>
          <a:lstStyle/>
          <a:p>
            <a:pPr>
              <a:defRPr sz="1200" b="1"/>
            </a:pPr>
            <a:endParaRPr lang="ru-RU"/>
          </a:p>
        </c:txPr>
        <c:crossAx val="91826816"/>
        <c:crosses val="autoZero"/>
        <c:auto val="1"/>
        <c:lblAlgn val="ctr"/>
        <c:lblOffset val="100"/>
        <c:noMultiLvlLbl val="0"/>
      </c:catAx>
      <c:valAx>
        <c:axId val="91826816"/>
        <c:scaling>
          <c:orientation val="minMax"/>
          <c:max val="85"/>
          <c:min val="60"/>
        </c:scaling>
        <c:delete val="0"/>
        <c:axPos val="b"/>
        <c:numFmt formatCode="#,##0" sourceLinked="0"/>
        <c:majorTickMark val="out"/>
        <c:minorTickMark val="none"/>
        <c:tickLblPos val="nextTo"/>
        <c:crossAx val="9182528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05597623655849"/>
          <c:y val="6.9229014236513398E-2"/>
          <c:w val="0.46728214408925323"/>
          <c:h val="0.91080812030065039"/>
        </c:manualLayout>
      </c:layout>
      <c:barChart>
        <c:barDir val="bar"/>
        <c:grouping val="clustered"/>
        <c:varyColors val="0"/>
        <c:ser>
          <c:idx val="0"/>
          <c:order val="0"/>
          <c:tx>
            <c:strRef>
              <c:f>Лист1!$B$1</c:f>
              <c:strCache>
                <c:ptCount val="1"/>
                <c:pt idx="0">
                  <c:v>Столбец1</c:v>
                </c:pt>
              </c:strCache>
            </c:strRef>
          </c:tx>
          <c:spPr>
            <a:solidFill>
              <a:srgbClr val="C0504D"/>
            </a:solidFill>
          </c:spPr>
          <c:invertIfNegative val="0"/>
          <c:dPt>
            <c:idx val="0"/>
            <c:invertIfNegative val="0"/>
            <c:bubble3D val="0"/>
            <c:extLst xmlns:c16r2="http://schemas.microsoft.com/office/drawing/2015/06/chart">
              <c:ext xmlns:c16="http://schemas.microsoft.com/office/drawing/2014/chart" uri="{C3380CC4-5D6E-409C-BE32-E72D297353CC}">
                <c16:uniqueId val="{00000000-F8A8-42AB-B20E-40EC257786B7}"/>
              </c:ext>
            </c:extLst>
          </c:dPt>
          <c:dLbls>
            <c:numFmt formatCode="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Лист1!$A$2:$A$18</c:f>
              <c:strCache>
                <c:ptCount val="17"/>
                <c:pt idx="0">
                  <c:v>образоват-развиваюшие программы (недостаток, плата)</c:v>
                </c:pt>
                <c:pt idx="1">
                  <c:v>график работы</c:v>
                </c:pt>
                <c:pt idx="2">
                  <c:v>состояние, ремонт и модернизация здания в целом и отдельных его элементов</c:v>
                </c:pt>
                <c:pt idx="3">
                  <c:v>оснащение и зонирование детских площадок</c:v>
                </c:pt>
                <c:pt idx="4">
                  <c:v>проблемы питания</c:v>
                </c:pt>
                <c:pt idx="5">
                  <c:v>оснащение</c:v>
                </c:pt>
                <c:pt idx="6">
                  <c:v>узкопрофильные специалисты - логопеды, психологи</c:v>
                </c:pt>
                <c:pt idx="7">
                  <c:v>парковка</c:v>
                </c:pt>
                <c:pt idx="8">
                  <c:v>охрана, видеонаблюдение, доступ в организацию</c:v>
                </c:pt>
                <c:pt idx="9">
                  <c:v>мед. обслуживание</c:v>
                </c:pt>
                <c:pt idx="10">
                  <c:v>мебель (ремонт, замена, недостаток)</c:v>
                </c:pt>
                <c:pt idx="11">
                  <c:v>благоустройство прилегающей территории</c:v>
                </c:pt>
                <c:pt idx="12">
                  <c:v>бассейны (наличие/функционирование, плата)</c:v>
                </c:pt>
                <c:pt idx="13">
                  <c:v>туалеты (ремонт, оснащение)</c:v>
                </c:pt>
                <c:pt idx="14">
                  <c:v>качество работы персонала (доброжелательность, индивидуальный подход, невыполнение прямых обязанностей)</c:v>
                </c:pt>
                <c:pt idx="15">
                  <c:v>кадры (нехватка, текучка)</c:v>
                </c:pt>
                <c:pt idx="16">
                  <c:v>поборы</c:v>
                </c:pt>
              </c:strCache>
            </c:strRef>
          </c:cat>
          <c:val>
            <c:numRef>
              <c:f>Лист1!$B$2:$B$18</c:f>
              <c:numCache>
                <c:formatCode>0.0%</c:formatCode>
                <c:ptCount val="17"/>
                <c:pt idx="0">
                  <c:v>0.19024349144831074</c:v>
                </c:pt>
                <c:pt idx="1">
                  <c:v>0.13151908332631224</c:v>
                </c:pt>
                <c:pt idx="2">
                  <c:v>0.13104164911393826</c:v>
                </c:pt>
                <c:pt idx="3">
                  <c:v>0.13081697419046817</c:v>
                </c:pt>
                <c:pt idx="4">
                  <c:v>0.12590221023955964</c:v>
                </c:pt>
                <c:pt idx="5">
                  <c:v>0.12393630465919622</c:v>
                </c:pt>
                <c:pt idx="6">
                  <c:v>8.7595135787906869E-2</c:v>
                </c:pt>
                <c:pt idx="7">
                  <c:v>6.8160754907742857E-2</c:v>
                </c:pt>
                <c:pt idx="8">
                  <c:v>5.7516780408346672E-2</c:v>
                </c:pt>
                <c:pt idx="9">
                  <c:v>4.7546830679360802E-2</c:v>
                </c:pt>
                <c:pt idx="10">
                  <c:v>4.2744404190187324E-2</c:v>
                </c:pt>
                <c:pt idx="11">
                  <c:v>3.5049288061336253E-2</c:v>
                </c:pt>
                <c:pt idx="12">
                  <c:v>2.2130479961805262E-2</c:v>
                </c:pt>
                <c:pt idx="13">
                  <c:v>1.3059229926699806E-2</c:v>
                </c:pt>
                <c:pt idx="14">
                  <c:v>1.280647063779594E-2</c:v>
                </c:pt>
                <c:pt idx="15">
                  <c:v>1.1655011655011656E-2</c:v>
                </c:pt>
                <c:pt idx="16">
                  <c:v>9.9418653635521097E-3</c:v>
                </c:pt>
              </c:numCache>
            </c:numRef>
          </c:val>
          <c:extLst xmlns:c16r2="http://schemas.microsoft.com/office/drawing/2015/06/chart">
            <c:ext xmlns:c16="http://schemas.microsoft.com/office/drawing/2014/chart" uri="{C3380CC4-5D6E-409C-BE32-E72D297353CC}">
              <c16:uniqueId val="{00000001-F8A8-42AB-B20E-40EC257786B7}"/>
            </c:ext>
          </c:extLst>
        </c:ser>
        <c:dLbls>
          <c:showLegendKey val="0"/>
          <c:showVal val="0"/>
          <c:showCatName val="0"/>
          <c:showSerName val="0"/>
          <c:showPercent val="0"/>
          <c:showBubbleSize val="0"/>
        </c:dLbls>
        <c:gapWidth val="68"/>
        <c:axId val="91915776"/>
        <c:axId val="91917312"/>
      </c:barChart>
      <c:catAx>
        <c:axId val="91915776"/>
        <c:scaling>
          <c:orientation val="maxMin"/>
        </c:scaling>
        <c:delete val="0"/>
        <c:axPos val="l"/>
        <c:numFmt formatCode="General" sourceLinked="0"/>
        <c:majorTickMark val="out"/>
        <c:minorTickMark val="none"/>
        <c:tickLblPos val="nextTo"/>
        <c:txPr>
          <a:bodyPr/>
          <a:lstStyle/>
          <a:p>
            <a:pPr>
              <a:defRPr sz="1200" b="1"/>
            </a:pPr>
            <a:endParaRPr lang="ru-RU"/>
          </a:p>
        </c:txPr>
        <c:crossAx val="91917312"/>
        <c:crosses val="autoZero"/>
        <c:auto val="1"/>
        <c:lblAlgn val="ctr"/>
        <c:lblOffset val="100"/>
        <c:noMultiLvlLbl val="0"/>
      </c:catAx>
      <c:valAx>
        <c:axId val="91917312"/>
        <c:scaling>
          <c:orientation val="minMax"/>
          <c:max val="0.2"/>
          <c:min val="0"/>
        </c:scaling>
        <c:delete val="0"/>
        <c:axPos val="t"/>
        <c:numFmt formatCode="0%" sourceLinked="0"/>
        <c:majorTickMark val="out"/>
        <c:minorTickMark val="none"/>
        <c:tickLblPos val="nextTo"/>
        <c:crossAx val="91915776"/>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8.8584198309108603E-2"/>
          <c:w val="0.47712111412352753"/>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extLst xmlns:c16r2="http://schemas.microsoft.com/office/drawing/2015/06/chart">
              <c:ext xmlns:c16="http://schemas.microsoft.com/office/drawing/2014/chart" uri="{C3380CC4-5D6E-409C-BE32-E72D297353CC}">
                <c16:uniqueId val="{00000001-9386-481A-ADA5-0F1FD94FD108}"/>
              </c:ext>
            </c:extLst>
          </c:dPt>
          <c:dLbls>
            <c:numFmt formatCode="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0.0%</c:formatCode>
                <c:ptCount val="4"/>
                <c:pt idx="0">
                  <c:v>0.95467620780435247</c:v>
                </c:pt>
                <c:pt idx="1">
                  <c:v>0.92937123169681313</c:v>
                </c:pt>
                <c:pt idx="2">
                  <c:v>0.94163123308851948</c:v>
                </c:pt>
                <c:pt idx="3">
                  <c:v>0.96221840352157439</c:v>
                </c:pt>
              </c:numCache>
            </c:numRef>
          </c:val>
          <c:extLst xmlns:c16r2="http://schemas.microsoft.com/office/drawing/2015/06/chart">
            <c:ext xmlns:c16="http://schemas.microsoft.com/office/drawing/2014/chart" uri="{C3380CC4-5D6E-409C-BE32-E72D297353CC}">
              <c16:uniqueId val="{00000002-9386-481A-ADA5-0F1FD94FD108}"/>
            </c:ext>
          </c:extLst>
        </c:ser>
        <c:dLbls>
          <c:showLegendKey val="0"/>
          <c:showVal val="0"/>
          <c:showCatName val="0"/>
          <c:showSerName val="0"/>
          <c:showPercent val="0"/>
          <c:showBubbleSize val="0"/>
        </c:dLbls>
        <c:gapWidth val="68"/>
        <c:axId val="91003136"/>
        <c:axId val="91009024"/>
      </c:barChart>
      <c:catAx>
        <c:axId val="91003136"/>
        <c:scaling>
          <c:orientation val="maxMin"/>
        </c:scaling>
        <c:delete val="0"/>
        <c:axPos val="l"/>
        <c:numFmt formatCode="General" sourceLinked="0"/>
        <c:majorTickMark val="out"/>
        <c:minorTickMark val="none"/>
        <c:tickLblPos val="nextTo"/>
        <c:crossAx val="91009024"/>
        <c:crosses val="autoZero"/>
        <c:auto val="1"/>
        <c:lblAlgn val="ctr"/>
        <c:lblOffset val="100"/>
        <c:noMultiLvlLbl val="0"/>
      </c:catAx>
      <c:valAx>
        <c:axId val="91009024"/>
        <c:scaling>
          <c:orientation val="minMax"/>
          <c:max val="1"/>
          <c:min val="0.60000000000000009"/>
        </c:scaling>
        <c:delete val="1"/>
        <c:axPos val="t"/>
        <c:numFmt formatCode="0%" sourceLinked="0"/>
        <c:majorTickMark val="out"/>
        <c:minorTickMark val="none"/>
        <c:tickLblPos val="nextTo"/>
        <c:crossAx val="91003136"/>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7.3022115189815509E-2"/>
          <c:w val="0.47712111412352753"/>
          <c:h val="0.79554436761928415"/>
        </c:manualLayout>
      </c:layout>
      <c:barChart>
        <c:barDir val="bar"/>
        <c:grouping val="stacked"/>
        <c:varyColors val="0"/>
        <c:ser>
          <c:idx val="0"/>
          <c:order val="0"/>
          <c:tx>
            <c:strRef>
              <c:f>Лист1!$B$1</c:f>
              <c:strCache>
                <c:ptCount val="1"/>
                <c:pt idx="0">
                  <c:v>информация в наличии</c:v>
                </c:pt>
              </c:strCache>
            </c:strRef>
          </c:tx>
          <c:spPr>
            <a:solidFill>
              <a:srgbClr val="9BBB59">
                <a:lumMod val="75000"/>
              </a:srgb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7521-4A52-8B22-28D2513A6C63}"/>
              </c:ext>
            </c:extLst>
          </c:dPt>
          <c:dLbls>
            <c:dLbl>
              <c:idx val="2"/>
              <c:layout>
                <c:manualLayout>
                  <c:x val="6.0879495390475449E-3"/>
                  <c:y val="5.9654319454701114E-2"/>
                </c:manualLayout>
              </c:layout>
              <c:numFmt formatCode="0.0%" sourceLinked="0"/>
              <c:spPr/>
              <c:txPr>
                <a:bodyPr/>
                <a:lstStyle/>
                <a:p>
                  <a:pPr>
                    <a:defRPr sz="1600" b="1">
                      <a:solidFill>
                        <a:schemeClr val="tx1"/>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521-4A52-8B22-28D2513A6C63}"/>
                </c:ext>
              </c:extLst>
            </c:dLbl>
            <c:numFmt formatCode="0.0%" sourceLinked="0"/>
            <c:spPr>
              <a:noFill/>
              <a:ln>
                <a:noFill/>
              </a:ln>
              <a:effectLst/>
            </c:spPr>
            <c:txPr>
              <a:bodyPr/>
              <a:lstStyle/>
              <a:p>
                <a:pPr>
                  <a:defRPr sz="1600" b="1">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Лист1!$B$2:$B$6</c:f>
              <c:numCache>
                <c:formatCode>0.0%</c:formatCode>
                <c:ptCount val="5"/>
                <c:pt idx="0">
                  <c:v>0.70538720538720534</c:v>
                </c:pt>
                <c:pt idx="1">
                  <c:v>0.42340067340067339</c:v>
                </c:pt>
                <c:pt idx="2">
                  <c:v>8.4175084175084174E-3</c:v>
                </c:pt>
                <c:pt idx="3">
                  <c:v>0.24242424242424243</c:v>
                </c:pt>
                <c:pt idx="4">
                  <c:v>0.94444444444444442</c:v>
                </c:pt>
              </c:numCache>
            </c:numRef>
          </c:val>
          <c:extLst xmlns:c16r2="http://schemas.microsoft.com/office/drawing/2015/06/chart">
            <c:ext xmlns:c16="http://schemas.microsoft.com/office/drawing/2014/chart" uri="{C3380CC4-5D6E-409C-BE32-E72D297353CC}">
              <c16:uniqueId val="{00000003-7521-4A52-8B22-28D2513A6C63}"/>
            </c:ext>
          </c:extLst>
        </c:ser>
        <c:ser>
          <c:idx val="1"/>
          <c:order val="1"/>
          <c:tx>
            <c:strRef>
              <c:f>Лист1!$C$1</c:f>
              <c:strCache>
                <c:ptCount val="1"/>
                <c:pt idx="0">
                  <c:v>информация отсутствует</c:v>
                </c:pt>
              </c:strCache>
            </c:strRef>
          </c:tx>
          <c:spPr>
            <a:solidFill>
              <a:srgbClr val="9BBB59">
                <a:lumMod val="40000"/>
                <a:lumOff val="60000"/>
              </a:srgbClr>
            </a:solidFill>
          </c:spPr>
          <c:invertIfNegative val="0"/>
          <c:dLbls>
            <c:dLbl>
              <c:idx val="4"/>
              <c:layout>
                <c:manualLayout>
                  <c:x val="7.6098170822831834E-3"/>
                  <c:y val="8.1690269708594473E-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521-4A52-8B22-28D2513A6C63}"/>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Лист1!$C$2:$C$6</c:f>
              <c:numCache>
                <c:formatCode>0.0%</c:formatCode>
                <c:ptCount val="5"/>
                <c:pt idx="0">
                  <c:v>0.2946127946127946</c:v>
                </c:pt>
                <c:pt idx="1">
                  <c:v>0.57659932659932656</c:v>
                </c:pt>
                <c:pt idx="2">
                  <c:v>0.99158249158249157</c:v>
                </c:pt>
                <c:pt idx="3">
                  <c:v>0.75757575757575757</c:v>
                </c:pt>
                <c:pt idx="4">
                  <c:v>5.5555555555555552E-2</c:v>
                </c:pt>
              </c:numCache>
            </c:numRef>
          </c:val>
          <c:extLst xmlns:c16r2="http://schemas.microsoft.com/office/drawing/2015/06/chart">
            <c:ext xmlns:c16="http://schemas.microsoft.com/office/drawing/2014/chart" uri="{C3380CC4-5D6E-409C-BE32-E72D297353CC}">
              <c16:uniqueId val="{00000005-7521-4A52-8B22-28D2513A6C63}"/>
            </c:ext>
          </c:extLst>
        </c:ser>
        <c:dLbls>
          <c:showLegendKey val="0"/>
          <c:showVal val="0"/>
          <c:showCatName val="0"/>
          <c:showSerName val="0"/>
          <c:showPercent val="0"/>
          <c:showBubbleSize val="0"/>
        </c:dLbls>
        <c:gapWidth val="68"/>
        <c:overlap val="100"/>
        <c:axId val="92014080"/>
        <c:axId val="92015616"/>
      </c:barChart>
      <c:catAx>
        <c:axId val="92014080"/>
        <c:scaling>
          <c:orientation val="maxMin"/>
        </c:scaling>
        <c:delete val="0"/>
        <c:axPos val="l"/>
        <c:numFmt formatCode="General" sourceLinked="0"/>
        <c:majorTickMark val="out"/>
        <c:minorTickMark val="none"/>
        <c:tickLblPos val="nextTo"/>
        <c:crossAx val="92015616"/>
        <c:crosses val="autoZero"/>
        <c:auto val="1"/>
        <c:lblAlgn val="ctr"/>
        <c:lblOffset val="100"/>
        <c:noMultiLvlLbl val="0"/>
      </c:catAx>
      <c:valAx>
        <c:axId val="92015616"/>
        <c:scaling>
          <c:orientation val="minMax"/>
          <c:max val="1"/>
          <c:min val="0"/>
        </c:scaling>
        <c:delete val="1"/>
        <c:axPos val="t"/>
        <c:numFmt formatCode="0%" sourceLinked="0"/>
        <c:majorTickMark val="out"/>
        <c:minorTickMark val="none"/>
        <c:tickLblPos val="nextTo"/>
        <c:crossAx val="92014080"/>
        <c:crosses val="autoZero"/>
        <c:crossBetween val="between"/>
        <c:majorUnit val="0.1"/>
      </c:valAx>
    </c:plotArea>
    <c:legend>
      <c:legendPos val="b"/>
      <c:overlay val="0"/>
    </c:legend>
    <c:plotVisOnly val="1"/>
    <c:dispBlanksAs val="gap"/>
    <c:showDLblsOverMax val="0"/>
  </c:chart>
  <c:spPr>
    <a:ln>
      <a:noFill/>
    </a:ln>
  </c:spPr>
  <c:txPr>
    <a:bodyPr/>
    <a:lstStyle/>
    <a:p>
      <a:pPr>
        <a:defRPr sz="14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25885201420173"/>
          <c:y val="6.3009755943579049E-2"/>
          <c:w val="0.42709147778252948"/>
          <c:h val="0.81737624359589567"/>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80-476E-8D46-F82C6963D2E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1.6806722689075631E-3</c:v>
                </c:pt>
                <c:pt idx="1">
                  <c:v>1.6806722689075631E-3</c:v>
                </c:pt>
                <c:pt idx="2">
                  <c:v>4.7058823529411764E-2</c:v>
                </c:pt>
                <c:pt idx="3">
                  <c:v>1.6806722689075631E-3</c:v>
                </c:pt>
                <c:pt idx="4">
                  <c:v>1.6806722689075631E-3</c:v>
                </c:pt>
                <c:pt idx="5">
                  <c:v>1.6806722689075631E-3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80-476E-8D46-F82C6963D2E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80-476E-8D46-F82C6963D2EC}"/>
                </c:ext>
              </c:extLst>
            </c:dLbl>
            <c:dLbl>
              <c:idx val="2"/>
              <c:layout>
                <c:manualLayout>
                  <c:x val="6.3872359223553256E-3"/>
                  <c:y val="3.710039743749640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80-476E-8D46-F82C6963D2E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80-476E-8D46-F82C6963D2E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80-476E-8D46-F82C6963D2EC}"/>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80-476E-8D46-F82C6963D2E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8.4033613445378156E-4</c:v>
                </c:pt>
                <c:pt idx="2">
                  <c:v>0.2638655462184874</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880-476E-8D46-F82C6963D2EC}"/>
                </c:ext>
              </c:extLst>
            </c:dLbl>
            <c:dLbl>
              <c:idx val="1"/>
              <c:layout>
                <c:manualLayout>
                  <c:x val="-4.2598509052183568E-3"/>
                  <c:y val="3.7140204271123523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80-476E-8D46-F82C6963D2E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80-476E-8D46-F82C6963D2E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80-476E-8D46-F82C6963D2EC}"/>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880-476E-8D46-F82C6963D2E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5.0420168067226894E-3</c:v>
                </c:pt>
                <c:pt idx="1">
                  <c:v>2.3529411764705882E-2</c:v>
                </c:pt>
                <c:pt idx="2">
                  <c:v>0.4899159663865546</c:v>
                </c:pt>
              </c:numCache>
            </c:numRef>
          </c:val>
          <c:extLst xmlns:c16r2="http://schemas.microsoft.com/office/drawing/2015/06/chart">
            <c:ext xmlns:c16="http://schemas.microsoft.com/office/drawing/2014/chart" uri="{C3380CC4-5D6E-409C-BE32-E72D297353CC}">
              <c16:uniqueId val="{0000000C-2880-476E-8D46-F82C6963D2EC}"/>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4.828226555246054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880-476E-8D46-F82C6963D2EC}"/>
                </c:ext>
              </c:extLst>
            </c:dLbl>
            <c:dLbl>
              <c:idx val="3"/>
              <c:layout>
                <c:manualLayout>
                  <c:x val="-2.1299254526091979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880-476E-8D46-F82C6963D2E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880-476E-8D46-F82C6963D2EC}"/>
                </c:ext>
              </c:extLst>
            </c:dLbl>
            <c:dLbl>
              <c:idx val="5"/>
              <c:layout>
                <c:manualLayout>
                  <c:x val="6.3936784140858271E-3"/>
                  <c:y val="3.712630367340544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880-476E-8D46-F82C6963D2E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2.4369747899159664E-2</c:v>
                </c:pt>
                <c:pt idx="1">
                  <c:v>0.25462184873949578</c:v>
                </c:pt>
                <c:pt idx="2">
                  <c:v>0.16806722689075632</c:v>
                </c:pt>
                <c:pt idx="3">
                  <c:v>2.5210084033613447E-3</c:v>
                </c:pt>
                <c:pt idx="4">
                  <c:v>5.0420168067226894E-3</c:v>
                </c:pt>
                <c:pt idx="5">
                  <c:v>0.25546218487394956</c:v>
                </c:pt>
              </c:numCache>
            </c:numRef>
          </c:val>
          <c:extLst xmlns:c16r2="http://schemas.microsoft.com/office/drawing/2015/06/chart">
            <c:ext xmlns:c16="http://schemas.microsoft.com/office/drawing/2014/chart" uri="{C3380CC4-5D6E-409C-BE32-E72D297353CC}">
              <c16:uniqueId val="{00000011-2880-476E-8D46-F82C6963D2EC}"/>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2880-476E-8D46-F82C6963D2EC}"/>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0.96890756302521008</c:v>
                </c:pt>
                <c:pt idx="1">
                  <c:v>0.71932773109243697</c:v>
                </c:pt>
                <c:pt idx="2">
                  <c:v>3.1092436974789917E-2</c:v>
                </c:pt>
                <c:pt idx="3">
                  <c:v>0.99579831932773111</c:v>
                </c:pt>
                <c:pt idx="4">
                  <c:v>0.99327731092436977</c:v>
                </c:pt>
                <c:pt idx="5">
                  <c:v>0.74285714285714288</c:v>
                </c:pt>
              </c:numCache>
            </c:numRef>
          </c:val>
          <c:extLst xmlns:c16r2="http://schemas.microsoft.com/office/drawing/2015/06/chart">
            <c:ext xmlns:c16="http://schemas.microsoft.com/office/drawing/2014/chart" uri="{C3380CC4-5D6E-409C-BE32-E72D297353CC}">
              <c16:uniqueId val="{00000013-2880-476E-8D46-F82C6963D2EC}"/>
            </c:ext>
          </c:extLst>
        </c:ser>
        <c:dLbls>
          <c:showLegendKey val="0"/>
          <c:showVal val="0"/>
          <c:showCatName val="0"/>
          <c:showSerName val="0"/>
          <c:showPercent val="0"/>
          <c:showBubbleSize val="0"/>
        </c:dLbls>
        <c:gapWidth val="96"/>
        <c:overlap val="100"/>
        <c:axId val="90371200"/>
        <c:axId val="90372736"/>
      </c:barChart>
      <c:catAx>
        <c:axId val="90371200"/>
        <c:scaling>
          <c:orientation val="maxMin"/>
        </c:scaling>
        <c:delete val="0"/>
        <c:axPos val="l"/>
        <c:numFmt formatCode="General" sourceLinked="0"/>
        <c:majorTickMark val="out"/>
        <c:minorTickMark val="none"/>
        <c:tickLblPos val="nextTo"/>
        <c:txPr>
          <a:bodyPr/>
          <a:lstStyle/>
          <a:p>
            <a:pPr>
              <a:defRPr sz="1200"/>
            </a:pPr>
            <a:endParaRPr lang="ru-RU"/>
          </a:p>
        </c:txPr>
        <c:crossAx val="90372736"/>
        <c:crosses val="autoZero"/>
        <c:auto val="1"/>
        <c:lblAlgn val="ctr"/>
        <c:lblOffset val="100"/>
        <c:noMultiLvlLbl val="0"/>
      </c:catAx>
      <c:valAx>
        <c:axId val="90372736"/>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90371200"/>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152C-4DDB-ABED-87DA290D43C0}"/>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МБДОУ-детский сад № 41, г.Екатеринбург, Кировский  район</c:v>
                </c:pt>
                <c:pt idx="7">
                  <c:v>МАДОУ № 410, г.Екатеринбург, Чкаловский  район</c:v>
                </c:pt>
                <c:pt idx="8">
                  <c:v>ДОЧУ «ЦРР «Дошколенок», г.Екатеринбург, Октябрьский  район</c:v>
                </c:pt>
                <c:pt idx="9">
                  <c:v>МАДОУ № 2, ГО Сухой Лог</c:v>
                </c:pt>
                <c:pt idx="10">
                  <c:v>МАДОУ «Детский сад № 2 «Ёлочка», Верхнесалдинский  ГО</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97.52000000000001</c:v>
                </c:pt>
                <c:pt idx="7">
                  <c:v>97.160000000000011</c:v>
                </c:pt>
                <c:pt idx="8">
                  <c:v>97.06</c:v>
                </c:pt>
                <c:pt idx="9">
                  <c:v>96.58</c:v>
                </c:pt>
                <c:pt idx="10" formatCode="0.00">
                  <c:v>96.300000000000011</c:v>
                </c:pt>
              </c:numCache>
            </c:numRef>
          </c:val>
          <c:extLst xmlns:c16r2="http://schemas.microsoft.com/office/drawing/2015/06/chart">
            <c:ext xmlns:c16="http://schemas.microsoft.com/office/drawing/2014/chart" uri="{C3380CC4-5D6E-409C-BE32-E72D297353CC}">
              <c16:uniqueId val="{00000001-152C-4DDB-ABED-87DA290D43C0}"/>
            </c:ext>
          </c:extLst>
        </c:ser>
        <c:dLbls>
          <c:showLegendKey val="0"/>
          <c:showVal val="0"/>
          <c:showCatName val="0"/>
          <c:showSerName val="0"/>
          <c:showPercent val="0"/>
          <c:showBubbleSize val="0"/>
        </c:dLbls>
        <c:gapWidth val="68"/>
        <c:axId val="90126592"/>
        <c:axId val="90144768"/>
      </c:barChart>
      <c:catAx>
        <c:axId val="90126592"/>
        <c:scaling>
          <c:orientation val="maxMin"/>
        </c:scaling>
        <c:delete val="0"/>
        <c:axPos val="l"/>
        <c:numFmt formatCode="General" sourceLinked="0"/>
        <c:majorTickMark val="out"/>
        <c:minorTickMark val="none"/>
        <c:tickLblPos val="nextTo"/>
        <c:txPr>
          <a:bodyPr/>
          <a:lstStyle/>
          <a:p>
            <a:pPr>
              <a:defRPr sz="1200" b="1"/>
            </a:pPr>
            <a:endParaRPr lang="ru-RU"/>
          </a:p>
        </c:txPr>
        <c:crossAx val="90144768"/>
        <c:crosses val="autoZero"/>
        <c:auto val="1"/>
        <c:lblAlgn val="ctr"/>
        <c:lblOffset val="100"/>
        <c:noMultiLvlLbl val="0"/>
      </c:catAx>
      <c:valAx>
        <c:axId val="90144768"/>
        <c:scaling>
          <c:orientation val="minMax"/>
          <c:max val="100"/>
          <c:min val="60"/>
        </c:scaling>
        <c:delete val="1"/>
        <c:axPos val="t"/>
        <c:numFmt formatCode="#,##0" sourceLinked="0"/>
        <c:majorTickMark val="out"/>
        <c:minorTickMark val="none"/>
        <c:tickLblPos val="nextTo"/>
        <c:crossAx val="9012659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xmlns:c16r2="http://schemas.microsoft.com/office/drawing/2015/06/chart">
              <c:ext xmlns:c16="http://schemas.microsoft.com/office/drawing/2014/chart" uri="{C3380CC4-5D6E-409C-BE32-E72D297353CC}">
                <c16:uniqueId val="{00000000-3E2F-4194-9EC6-E78CB8792964}"/>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МКДОУ Гилевский детский сад № 34, Тугулымский ГО</c:v>
                </c:pt>
                <c:pt idx="1">
                  <c:v>МБДОУ – детский сад комбинированного вида № 572, г.Екатеринбург, Чкаловский  район</c:v>
                </c:pt>
                <c:pt idx="2">
                  <c:v>МБДОУ № 40, Артёмовский ГО</c:v>
                </c:pt>
                <c:pt idx="3">
                  <c:v>МКДОУ Луговской детский сад № 32 «Ивушка», Тугулымский ГО</c:v>
                </c:pt>
                <c:pt idx="4">
                  <c:v>МБДОУ ЦРР - д/сад № 35, ГО Верхняя Тура</c:v>
                </c:pt>
                <c:pt idx="5">
                  <c:v>МБДОУ детский сад № 10 «Ромашка», Белоярский ГО</c:v>
                </c:pt>
                <c:pt idx="6">
                  <c:v>МКДОУ «Детский сад № 2», Режевской ГО</c:v>
                </c:pt>
                <c:pt idx="7">
                  <c:v>МАДОУ детский сад 7, ГО Красноуфимск</c:v>
                </c:pt>
                <c:pt idx="8">
                  <c:v>МКДОУ «Детский сад № 27 «Журавушка», Талицкий ГО</c:v>
                </c:pt>
                <c:pt idx="9">
                  <c:v>МБДОУ- детский сад № 489, г.Екатеринбург, Чкаловский  район</c:v>
                </c:pt>
              </c:strCache>
            </c:strRef>
          </c:cat>
          <c:val>
            <c:numRef>
              <c:f>Лист1!$B$2:$B$11</c:f>
              <c:numCache>
                <c:formatCode>General</c:formatCode>
                <c:ptCount val="10"/>
                <c:pt idx="0">
                  <c:v>63.32</c:v>
                </c:pt>
                <c:pt idx="1">
                  <c:v>64.7</c:v>
                </c:pt>
                <c:pt idx="2">
                  <c:v>64.86</c:v>
                </c:pt>
                <c:pt idx="3">
                  <c:v>65.239999999999995</c:v>
                </c:pt>
                <c:pt idx="4">
                  <c:v>66.959999999999994</c:v>
                </c:pt>
                <c:pt idx="5">
                  <c:v>67.64</c:v>
                </c:pt>
                <c:pt idx="6">
                  <c:v>68.08</c:v>
                </c:pt>
                <c:pt idx="7">
                  <c:v>68.400000000000006</c:v>
                </c:pt>
                <c:pt idx="8">
                  <c:v>69.239999999999995</c:v>
                </c:pt>
                <c:pt idx="9">
                  <c:v>69.42</c:v>
                </c:pt>
              </c:numCache>
            </c:numRef>
          </c:val>
          <c:extLst xmlns:c16r2="http://schemas.microsoft.com/office/drawing/2015/06/chart">
            <c:ext xmlns:c16="http://schemas.microsoft.com/office/drawing/2014/chart" uri="{C3380CC4-5D6E-409C-BE32-E72D297353CC}">
              <c16:uniqueId val="{00000001-3E2F-4194-9EC6-E78CB8792964}"/>
            </c:ext>
          </c:extLst>
        </c:ser>
        <c:dLbls>
          <c:showLegendKey val="0"/>
          <c:showVal val="0"/>
          <c:showCatName val="0"/>
          <c:showSerName val="0"/>
          <c:showPercent val="0"/>
          <c:showBubbleSize val="0"/>
        </c:dLbls>
        <c:gapWidth val="68"/>
        <c:axId val="90163840"/>
        <c:axId val="90190208"/>
      </c:barChart>
      <c:catAx>
        <c:axId val="90163840"/>
        <c:scaling>
          <c:orientation val="maxMin"/>
        </c:scaling>
        <c:delete val="0"/>
        <c:axPos val="l"/>
        <c:numFmt formatCode="General" sourceLinked="0"/>
        <c:majorTickMark val="out"/>
        <c:minorTickMark val="none"/>
        <c:tickLblPos val="nextTo"/>
        <c:txPr>
          <a:bodyPr/>
          <a:lstStyle/>
          <a:p>
            <a:pPr>
              <a:defRPr sz="1200" b="1"/>
            </a:pPr>
            <a:endParaRPr lang="ru-RU"/>
          </a:p>
        </c:txPr>
        <c:crossAx val="90190208"/>
        <c:crosses val="autoZero"/>
        <c:auto val="1"/>
        <c:lblAlgn val="ctr"/>
        <c:lblOffset val="100"/>
        <c:noMultiLvlLbl val="0"/>
      </c:catAx>
      <c:valAx>
        <c:axId val="90190208"/>
        <c:scaling>
          <c:orientation val="minMax"/>
          <c:max val="75"/>
          <c:min val="60"/>
        </c:scaling>
        <c:delete val="1"/>
        <c:axPos val="t"/>
        <c:numFmt formatCode="#,##0" sourceLinked="0"/>
        <c:majorTickMark val="out"/>
        <c:minorTickMark val="none"/>
        <c:tickLblPos val="nextTo"/>
        <c:crossAx val="9016384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5.7374928560883678E-2"/>
          <c:w val="0.42709147778252948"/>
          <c:h val="0.8230110692261480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1675345693611E-3"/>
                  <c:y val="4.4568537567901502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49D-490B-B3BE-ACC73FAE1CB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5.7471264367816091E-3</c:v>
                </c:pt>
                <c:pt idx="1">
                  <c:v>5.7471264367816091E-3</c:v>
                </c:pt>
                <c:pt idx="2">
                  <c:v>1.7241379310344827E-2</c:v>
                </c:pt>
                <c:pt idx="3">
                  <c:v>5.7471264367816091E-3</c:v>
                </c:pt>
                <c:pt idx="4">
                  <c:v>5.7471264367816091E-3</c:v>
                </c:pt>
                <c:pt idx="5">
                  <c:v>5.7471264367816091E-3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49D-490B-B3BE-ACC73FAE1CB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49D-490B-B3BE-ACC73FAE1CB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49D-490B-B3BE-ACC73FAE1CB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49D-490B-B3BE-ACC73FAE1CB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49D-490B-B3BE-ACC73FAE1CB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2.8735632183908046E-3</c:v>
                </c:pt>
                <c:pt idx="2">
                  <c:v>0.19540229885057472</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49D-490B-B3BE-ACC73FAE1CB3}"/>
                </c:ext>
              </c:extLst>
            </c:dLbl>
            <c:dLbl>
              <c:idx val="1"/>
              <c:layout>
                <c:manualLayout>
                  <c:x val="3.9048182209901574E-17"/>
                  <c:y val="4.4568245125348224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49D-490B-B3BE-ACC73FAE1CB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549D-490B-B3BE-ACC73FAE1CB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49D-490B-B3BE-ACC73FAE1CB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549D-490B-B3BE-ACC73FAE1CB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5.7471264367816091E-3</c:v>
                </c:pt>
                <c:pt idx="1">
                  <c:v>2.5862068965517241E-2</c:v>
                </c:pt>
                <c:pt idx="2">
                  <c:v>0.54597701149425293</c:v>
                </c:pt>
              </c:numCache>
            </c:numRef>
          </c:val>
          <c:extLst xmlns:c16r2="http://schemas.microsoft.com/office/drawing/2015/06/chart">
            <c:ext xmlns:c16="http://schemas.microsoft.com/office/drawing/2014/chart" uri="{C3380CC4-5D6E-409C-BE32-E72D297353CC}">
              <c16:uniqueId val="{0000000B-549D-490B-B3BE-ACC73FAE1CB3}"/>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8.5197018104366355E-3"/>
                  <c:y val="5.1996578422126204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49D-490B-B3BE-ACC73FAE1CB3}"/>
                </c:ext>
              </c:extLst>
            </c:dLbl>
            <c:dLbl>
              <c:idx val="4"/>
              <c:layout>
                <c:manualLayout>
                  <c:x val="2.1299254526091589E-3"/>
                  <c:y val="4.8282557995013853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49D-490B-B3BE-ACC73FAE1CB3}"/>
                </c:ext>
              </c:extLst>
            </c:dLbl>
            <c:dLbl>
              <c:idx val="5"/>
              <c:layout>
                <c:manualLayout>
                  <c:x val="6.3936784140858271E-3"/>
                  <c:y val="3.712630367340544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49D-490B-B3BE-ACC73FAE1CB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8.6206896551724137E-3</c:v>
                </c:pt>
                <c:pt idx="1">
                  <c:v>0.27873563218390807</c:v>
                </c:pt>
                <c:pt idx="2">
                  <c:v>0.22701149425287356</c:v>
                </c:pt>
                <c:pt idx="4">
                  <c:v>5.7471264367816091E-3</c:v>
                </c:pt>
                <c:pt idx="5">
                  <c:v>0.21264367816091953</c:v>
                </c:pt>
              </c:numCache>
            </c:numRef>
          </c:val>
          <c:extLst xmlns:c16r2="http://schemas.microsoft.com/office/drawing/2015/06/chart">
            <c:ext xmlns:c16="http://schemas.microsoft.com/office/drawing/2014/chart" uri="{C3380CC4-5D6E-409C-BE32-E72D297353CC}">
              <c16:uniqueId val="{0000000F-549D-490B-B3BE-ACC73FAE1CB3}"/>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49D-490B-B3BE-ACC73FAE1CB3}"/>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0.97988505747126442</c:v>
                </c:pt>
                <c:pt idx="1">
                  <c:v>0.68678160919540232</c:v>
                </c:pt>
                <c:pt idx="2">
                  <c:v>1.4367816091954023E-2</c:v>
                </c:pt>
                <c:pt idx="3">
                  <c:v>0.99425287356321834</c:v>
                </c:pt>
                <c:pt idx="4">
                  <c:v>0.9885057471264368</c:v>
                </c:pt>
                <c:pt idx="5">
                  <c:v>0.7816091954022989</c:v>
                </c:pt>
              </c:numCache>
            </c:numRef>
          </c:val>
          <c:extLst xmlns:c16r2="http://schemas.microsoft.com/office/drawing/2015/06/chart">
            <c:ext xmlns:c16="http://schemas.microsoft.com/office/drawing/2014/chart" uri="{C3380CC4-5D6E-409C-BE32-E72D297353CC}">
              <c16:uniqueId val="{00000011-549D-490B-B3BE-ACC73FAE1CB3}"/>
            </c:ext>
          </c:extLst>
        </c:ser>
        <c:dLbls>
          <c:showLegendKey val="0"/>
          <c:showVal val="0"/>
          <c:showCatName val="0"/>
          <c:showSerName val="0"/>
          <c:showPercent val="0"/>
          <c:showBubbleSize val="0"/>
        </c:dLbls>
        <c:gapWidth val="96"/>
        <c:overlap val="100"/>
        <c:axId val="90399872"/>
        <c:axId val="90401408"/>
      </c:barChart>
      <c:catAx>
        <c:axId val="90399872"/>
        <c:scaling>
          <c:orientation val="maxMin"/>
        </c:scaling>
        <c:delete val="0"/>
        <c:axPos val="l"/>
        <c:numFmt formatCode="General" sourceLinked="0"/>
        <c:majorTickMark val="out"/>
        <c:minorTickMark val="none"/>
        <c:tickLblPos val="nextTo"/>
        <c:txPr>
          <a:bodyPr/>
          <a:lstStyle/>
          <a:p>
            <a:pPr>
              <a:defRPr sz="1200"/>
            </a:pPr>
            <a:endParaRPr lang="ru-RU"/>
          </a:p>
        </c:txPr>
        <c:crossAx val="90401408"/>
        <c:crosses val="autoZero"/>
        <c:auto val="1"/>
        <c:lblAlgn val="ctr"/>
        <c:lblOffset val="100"/>
        <c:noMultiLvlLbl val="0"/>
      </c:catAx>
      <c:valAx>
        <c:axId val="90401408"/>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90399872"/>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77DD-44F6-8F2D-5772088B47EB}"/>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МБДОУ-детский сад № 41, г.Екатеринбург, Кировский  район</c:v>
                </c:pt>
                <c:pt idx="1">
                  <c:v>МАДОУ № 410, г.Екатеринбург, Чкаловский  район</c:v>
                </c:pt>
                <c:pt idx="2">
                  <c:v>МАДОУ - детский сад № 416, г.Екатеринбург, Кировский  район</c:v>
                </c:pt>
                <c:pt idx="3">
                  <c:v>МБДОУ детский сад   № 438 , г.Екатеринбург, Чкаловский  район</c:v>
                </c:pt>
                <c:pt idx="4">
                  <c:v>МАДОУ детский сад № 53, г.Екатеринбург, Ленинский  район</c:v>
                </c:pt>
                <c:pt idx="5">
                  <c:v>МАДОУ детский сад № 364, г.Екатеринбург, Октябрьский  район</c:v>
                </c:pt>
                <c:pt idx="6">
                  <c:v>МБДОУ детский сад общеразвивающего вида № 547 «Детский сад будущего», г.Екатеринбург, Кировский  район</c:v>
                </c:pt>
                <c:pt idx="7">
                  <c:v>МБДОУ детский сад № 423, г.Екатеринбург, Кировский  район</c:v>
                </c:pt>
                <c:pt idx="8">
                  <c:v>МБДОУ - детский сад № 100, г.Екатеринбург, Кировский  район</c:v>
                </c:pt>
                <c:pt idx="9">
                  <c:v>МБДОУ - детский сад № 34, г.Екатеринбург, Кировский  район</c:v>
                </c:pt>
              </c:strCache>
            </c:strRef>
          </c:cat>
          <c:val>
            <c:numRef>
              <c:f>Лист1!$B$2:$B$11</c:f>
              <c:numCache>
                <c:formatCode>General</c:formatCode>
                <c:ptCount val="10"/>
                <c:pt idx="0">
                  <c:v>97.52000000000001</c:v>
                </c:pt>
                <c:pt idx="1">
                  <c:v>97.160000000000011</c:v>
                </c:pt>
                <c:pt idx="2">
                  <c:v>95.78</c:v>
                </c:pt>
                <c:pt idx="3">
                  <c:v>95.56</c:v>
                </c:pt>
                <c:pt idx="4">
                  <c:v>95.12</c:v>
                </c:pt>
                <c:pt idx="5">
                  <c:v>94.860000000000014</c:v>
                </c:pt>
                <c:pt idx="6">
                  <c:v>94.72</c:v>
                </c:pt>
                <c:pt idx="7">
                  <c:v>94.32</c:v>
                </c:pt>
                <c:pt idx="8">
                  <c:v>94.22</c:v>
                </c:pt>
                <c:pt idx="9">
                  <c:v>94.100000000000009</c:v>
                </c:pt>
              </c:numCache>
            </c:numRef>
          </c:val>
          <c:extLst xmlns:c16r2="http://schemas.microsoft.com/office/drawing/2015/06/chart">
            <c:ext xmlns:c16="http://schemas.microsoft.com/office/drawing/2014/chart" uri="{C3380CC4-5D6E-409C-BE32-E72D297353CC}">
              <c16:uniqueId val="{00000001-77DD-44F6-8F2D-5772088B47EB}"/>
            </c:ext>
          </c:extLst>
        </c:ser>
        <c:dLbls>
          <c:showLegendKey val="0"/>
          <c:showVal val="0"/>
          <c:showCatName val="0"/>
          <c:showSerName val="0"/>
          <c:showPercent val="0"/>
          <c:showBubbleSize val="0"/>
        </c:dLbls>
        <c:gapWidth val="68"/>
        <c:axId val="82921728"/>
        <c:axId val="82931712"/>
      </c:barChart>
      <c:catAx>
        <c:axId val="82921728"/>
        <c:scaling>
          <c:orientation val="maxMin"/>
        </c:scaling>
        <c:delete val="0"/>
        <c:axPos val="l"/>
        <c:numFmt formatCode="General" sourceLinked="0"/>
        <c:majorTickMark val="out"/>
        <c:minorTickMark val="none"/>
        <c:tickLblPos val="nextTo"/>
        <c:txPr>
          <a:bodyPr/>
          <a:lstStyle/>
          <a:p>
            <a:pPr>
              <a:defRPr sz="1200" b="1"/>
            </a:pPr>
            <a:endParaRPr lang="ru-RU"/>
          </a:p>
        </c:txPr>
        <c:crossAx val="82931712"/>
        <c:crosses val="autoZero"/>
        <c:auto val="1"/>
        <c:lblAlgn val="ctr"/>
        <c:lblOffset val="100"/>
        <c:noMultiLvlLbl val="0"/>
      </c:catAx>
      <c:valAx>
        <c:axId val="82931712"/>
        <c:scaling>
          <c:orientation val="minMax"/>
          <c:max val="100"/>
          <c:min val="60"/>
        </c:scaling>
        <c:delete val="1"/>
        <c:axPos val="t"/>
        <c:numFmt formatCode="#,##0" sourceLinked="0"/>
        <c:majorTickMark val="out"/>
        <c:minorTickMark val="none"/>
        <c:tickLblPos val="nextTo"/>
        <c:crossAx val="82921728"/>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18111526357016"/>
          <c:y val="5.5445625089275793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xmlns:c16r2="http://schemas.microsoft.com/office/drawing/2015/06/chart">
              <c:ext xmlns:c16="http://schemas.microsoft.com/office/drawing/2014/chart" uri="{C3380CC4-5D6E-409C-BE32-E72D297353CC}">
                <c16:uniqueId val="{00000000-F8E7-44AF-86CB-8D707F3F31B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МБДОУ детский сад  № 265, г.Екатеринбург, Орджоникидзевский  район</c:v>
                </c:pt>
                <c:pt idx="1">
                  <c:v>МАДОУ - детский сад № 372, г.Екатеринбург, Кировский  район</c:v>
                </c:pt>
                <c:pt idx="2">
                  <c:v>МБДОУ - детский сад № 384, г.Екатеринбург, Орджоникидзевский  район</c:v>
                </c:pt>
                <c:pt idx="3">
                  <c:v>МБДОУ - детский сад № 296, г.Екатеринбург, Орджоникидзевский  район</c:v>
                </c:pt>
                <c:pt idx="4">
                  <c:v>МБДОУ – детский сад № 89, г.Екатеринбург, Чкаловский  район</c:v>
                </c:pt>
                <c:pt idx="5">
                  <c:v>МБДОУ - детский сад присмотра и оздоровления  № 520, г.Екатеринбург, Кировский  район</c:v>
                </c:pt>
                <c:pt idx="6">
                  <c:v>МБДОУ - детский сад № 454, г.Екатеринбург, Чкаловский  район</c:v>
                </c:pt>
                <c:pt idx="7">
                  <c:v>МБДОУ - детский сад комбинированного вида  № 554, г.Екатеринбург, Орджоникидзевский  район</c:v>
                </c:pt>
                <c:pt idx="8">
                  <c:v>МБДОУ- детский сад № 489, г.Екатеринбург, Чкаловский  район</c:v>
                </c:pt>
                <c:pt idx="9">
                  <c:v>МБДОУ – детский сад комбинированного вида № 572, г.Екатеринбург, Чкаловский  район</c:v>
                </c:pt>
              </c:strCache>
            </c:strRef>
          </c:cat>
          <c:val>
            <c:numRef>
              <c:f>Лист1!$B$2:$B$11</c:f>
              <c:numCache>
                <c:formatCode>General</c:formatCode>
                <c:ptCount val="10"/>
                <c:pt idx="0">
                  <c:v>73.58</c:v>
                </c:pt>
                <c:pt idx="1">
                  <c:v>73.06</c:v>
                </c:pt>
                <c:pt idx="2">
                  <c:v>72.740000000000009</c:v>
                </c:pt>
                <c:pt idx="3">
                  <c:v>72.58</c:v>
                </c:pt>
                <c:pt idx="4">
                  <c:v>72.34</c:v>
                </c:pt>
                <c:pt idx="5">
                  <c:v>72.140000000000015</c:v>
                </c:pt>
                <c:pt idx="6">
                  <c:v>71.179999999999993</c:v>
                </c:pt>
                <c:pt idx="7">
                  <c:v>70.360000000000014</c:v>
                </c:pt>
                <c:pt idx="8">
                  <c:v>69.42</c:v>
                </c:pt>
                <c:pt idx="9">
                  <c:v>64.7</c:v>
                </c:pt>
              </c:numCache>
            </c:numRef>
          </c:val>
          <c:extLst xmlns:c16r2="http://schemas.microsoft.com/office/drawing/2015/06/chart">
            <c:ext xmlns:c16="http://schemas.microsoft.com/office/drawing/2014/chart" uri="{C3380CC4-5D6E-409C-BE32-E72D297353CC}">
              <c16:uniqueId val="{00000001-F8E7-44AF-86CB-8D707F3F31B2}"/>
            </c:ext>
          </c:extLst>
        </c:ser>
        <c:dLbls>
          <c:showLegendKey val="0"/>
          <c:showVal val="0"/>
          <c:showCatName val="0"/>
          <c:showSerName val="0"/>
          <c:showPercent val="0"/>
          <c:showBubbleSize val="0"/>
        </c:dLbls>
        <c:gapWidth val="68"/>
        <c:axId val="90782336"/>
        <c:axId val="91095424"/>
      </c:barChart>
      <c:catAx>
        <c:axId val="90782336"/>
        <c:scaling>
          <c:orientation val="minMax"/>
        </c:scaling>
        <c:delete val="0"/>
        <c:axPos val="l"/>
        <c:numFmt formatCode="General" sourceLinked="0"/>
        <c:majorTickMark val="out"/>
        <c:minorTickMark val="none"/>
        <c:tickLblPos val="nextTo"/>
        <c:txPr>
          <a:bodyPr/>
          <a:lstStyle/>
          <a:p>
            <a:pPr>
              <a:defRPr sz="1200" b="1"/>
            </a:pPr>
            <a:endParaRPr lang="ru-RU"/>
          </a:p>
        </c:txPr>
        <c:crossAx val="91095424"/>
        <c:crosses val="autoZero"/>
        <c:auto val="1"/>
        <c:lblAlgn val="ctr"/>
        <c:lblOffset val="100"/>
        <c:noMultiLvlLbl val="0"/>
      </c:catAx>
      <c:valAx>
        <c:axId val="91095424"/>
        <c:scaling>
          <c:orientation val="minMax"/>
          <c:max val="75"/>
          <c:min val="60"/>
        </c:scaling>
        <c:delete val="1"/>
        <c:axPos val="b"/>
        <c:numFmt formatCode="#,##0" sourceLinked="0"/>
        <c:majorTickMark val="out"/>
        <c:minorTickMark val="none"/>
        <c:tickLblPos val="nextTo"/>
        <c:crossAx val="90782336"/>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3.5099079294130364E-2"/>
          <c:w val="0.42709147778252948"/>
          <c:h val="0.8452869184929013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6.3897763578275148E-3"/>
                  <c:y val="3.7140204271123488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A4F-458E-B10D-4713CCFA19A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5.9925093632958802E-2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4F-458E-B10D-4713CCFA19A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A4F-458E-B10D-4713CCFA19A3}"/>
                </c:ext>
              </c:extLst>
            </c:dLbl>
            <c:dLbl>
              <c:idx val="2"/>
              <c:layout>
                <c:manualLayout>
                  <c:x val="6.3872359223553256E-3"/>
                  <c:y val="3.710039743749640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A4F-458E-B10D-4713CCFA19A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A4F-458E-B10D-4713CCFA19A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A4F-458E-B10D-4713CCFA19A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A4F-458E-B10D-4713CCFA19A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0.29213483146067415</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A4F-458E-B10D-4713CCFA19A3}"/>
                </c:ext>
              </c:extLst>
            </c:dLbl>
            <c:dLbl>
              <c:idx val="1"/>
              <c:layout>
                <c:manualLayout>
                  <c:x val="-3.9048182209901574E-17"/>
                  <c:y val="2.9712163416898828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A4F-458E-B10D-4713CCFA19A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A4F-458E-B10D-4713CCFA19A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A4F-458E-B10D-4713CCFA19A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A4F-458E-B10D-4713CCFA19A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4.9937578027465668E-3</c:v>
                </c:pt>
                <c:pt idx="1">
                  <c:v>2.3720349563046191E-2</c:v>
                </c:pt>
                <c:pt idx="2">
                  <c:v>0.46192259675405745</c:v>
                </c:pt>
              </c:numCache>
            </c:numRef>
          </c:val>
          <c:extLst xmlns:c16r2="http://schemas.microsoft.com/office/drawing/2015/06/chart">
            <c:ext xmlns:c16="http://schemas.microsoft.com/office/drawing/2014/chart" uri="{C3380CC4-5D6E-409C-BE32-E72D297353CC}">
              <c16:uniqueId val="{0000000C-2A4F-458E-B10D-4713CCFA19A3}"/>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5.1996285979572884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A4F-458E-B10D-4713CCFA19A3}"/>
                </c:ext>
              </c:extLst>
            </c:dLbl>
            <c:dLbl>
              <c:idx val="3"/>
              <c:layout>
                <c:manualLayout>
                  <c:x val="-2.1299254526091194E-3"/>
                  <c:y val="3.7140204271123425E-2"/>
                </c:manualLayout>
              </c:layout>
              <c:spPr>
                <a:solidFill>
                  <a:schemeClr val="bg2"/>
                </a:solidFill>
              </c:spPr>
              <c:txPr>
                <a:bodyPr/>
                <a:lstStyle/>
                <a:p>
                  <a:pPr>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A4F-458E-B10D-4713CCFA19A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A4F-458E-B10D-4713CCFA19A3}"/>
                </c:ext>
              </c:extLst>
            </c:dLbl>
            <c:dLbl>
              <c:idx val="5"/>
              <c:layout>
                <c:manualLayout>
                  <c:x val="6.3936784140858271E-3"/>
                  <c:y val="3.712630367340544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A4F-458E-B10D-4713CCFA19A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2.9962546816479401E-2</c:v>
                </c:pt>
                <c:pt idx="1">
                  <c:v>0.25593008739076156</c:v>
                </c:pt>
                <c:pt idx="2">
                  <c:v>0.14856429463171036</c:v>
                </c:pt>
                <c:pt idx="3">
                  <c:v>2.4968789013732834E-3</c:v>
                </c:pt>
                <c:pt idx="4">
                  <c:v>3.7453183520599251E-3</c:v>
                </c:pt>
                <c:pt idx="5">
                  <c:v>0.27965043695380776</c:v>
                </c:pt>
              </c:numCache>
            </c:numRef>
          </c:val>
          <c:extLst xmlns:c16r2="http://schemas.microsoft.com/office/drawing/2015/06/chart">
            <c:ext xmlns:c16="http://schemas.microsoft.com/office/drawing/2014/chart" uri="{C3380CC4-5D6E-409C-BE32-E72D297353CC}">
              <c16:uniqueId val="{00000011-2A4F-458E-B10D-4713CCFA19A3}"/>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0"/>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2A4F-458E-B10D-4713CCFA19A3}"/>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0.96504369538077406</c:v>
                </c:pt>
                <c:pt idx="1">
                  <c:v>0.72034956304619224</c:v>
                </c:pt>
                <c:pt idx="2">
                  <c:v>3.7453183520599252E-2</c:v>
                </c:pt>
                <c:pt idx="3">
                  <c:v>0.99750312109862671</c:v>
                </c:pt>
                <c:pt idx="4">
                  <c:v>0.99625468164794007</c:v>
                </c:pt>
                <c:pt idx="5">
                  <c:v>0.72034956304619224</c:v>
                </c:pt>
              </c:numCache>
            </c:numRef>
          </c:val>
          <c:extLst xmlns:c16r2="http://schemas.microsoft.com/office/drawing/2015/06/chart">
            <c:ext xmlns:c16="http://schemas.microsoft.com/office/drawing/2014/chart" uri="{C3380CC4-5D6E-409C-BE32-E72D297353CC}">
              <c16:uniqueId val="{00000013-2A4F-458E-B10D-4713CCFA19A3}"/>
            </c:ext>
          </c:extLst>
        </c:ser>
        <c:dLbls>
          <c:showLegendKey val="0"/>
          <c:showVal val="0"/>
          <c:showCatName val="0"/>
          <c:showSerName val="0"/>
          <c:showPercent val="0"/>
          <c:showBubbleSize val="0"/>
        </c:dLbls>
        <c:gapWidth val="96"/>
        <c:overlap val="100"/>
        <c:axId val="91191552"/>
        <c:axId val="91205632"/>
      </c:barChart>
      <c:catAx>
        <c:axId val="91191552"/>
        <c:scaling>
          <c:orientation val="maxMin"/>
        </c:scaling>
        <c:delete val="0"/>
        <c:axPos val="l"/>
        <c:numFmt formatCode="General" sourceLinked="0"/>
        <c:majorTickMark val="out"/>
        <c:minorTickMark val="none"/>
        <c:tickLblPos val="nextTo"/>
        <c:txPr>
          <a:bodyPr/>
          <a:lstStyle/>
          <a:p>
            <a:pPr>
              <a:defRPr sz="1200"/>
            </a:pPr>
            <a:endParaRPr lang="ru-RU"/>
          </a:p>
        </c:txPr>
        <c:crossAx val="91205632"/>
        <c:crosses val="autoZero"/>
        <c:auto val="1"/>
        <c:lblAlgn val="ctr"/>
        <c:lblOffset val="100"/>
        <c:noMultiLvlLbl val="0"/>
      </c:catAx>
      <c:valAx>
        <c:axId val="91205632"/>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91191552"/>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F02D-4F51-895B-42A2108EAF78}"/>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МАДОУ № 2, ГО Сухой Лог</c:v>
                </c:pt>
                <c:pt idx="7">
                  <c:v>МАДОУ «Детский сад № 2 «Ёлочка», Верхнесалдинский  ГО</c:v>
                </c:pt>
                <c:pt idx="8">
                  <c:v>МДОУ «Детский сад № 22 п.г.т. В.Синячиха», Алапаевское МО</c:v>
                </c:pt>
                <c:pt idx="9">
                  <c:v>МАДОУ детский сад «Гармония», Новоуральский ГО</c:v>
                </c:pt>
                <c:pt idx="10">
                  <c:v>МАДОУ ЦРР - детский сад , ГО Красноуфимск</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96.58</c:v>
                </c:pt>
                <c:pt idx="7">
                  <c:v>96.300000000000011</c:v>
                </c:pt>
                <c:pt idx="8">
                  <c:v>96.240000000000009</c:v>
                </c:pt>
                <c:pt idx="9">
                  <c:v>95.840000000000018</c:v>
                </c:pt>
                <c:pt idx="10" formatCode="0.00">
                  <c:v>95.800000000000011</c:v>
                </c:pt>
              </c:numCache>
            </c:numRef>
          </c:val>
          <c:extLst xmlns:c16r2="http://schemas.microsoft.com/office/drawing/2015/06/chart">
            <c:ext xmlns:c16="http://schemas.microsoft.com/office/drawing/2014/chart" uri="{C3380CC4-5D6E-409C-BE32-E72D297353CC}">
              <c16:uniqueId val="{00000001-F02D-4F51-895B-42A2108EAF78}"/>
            </c:ext>
          </c:extLst>
        </c:ser>
        <c:dLbls>
          <c:showLegendKey val="0"/>
          <c:showVal val="0"/>
          <c:showCatName val="0"/>
          <c:showSerName val="0"/>
          <c:showPercent val="0"/>
          <c:showBubbleSize val="0"/>
        </c:dLbls>
        <c:gapWidth val="68"/>
        <c:axId val="90889600"/>
        <c:axId val="90895488"/>
      </c:barChart>
      <c:catAx>
        <c:axId val="90889600"/>
        <c:scaling>
          <c:orientation val="maxMin"/>
        </c:scaling>
        <c:delete val="0"/>
        <c:axPos val="l"/>
        <c:numFmt formatCode="General" sourceLinked="0"/>
        <c:majorTickMark val="out"/>
        <c:minorTickMark val="none"/>
        <c:tickLblPos val="nextTo"/>
        <c:txPr>
          <a:bodyPr/>
          <a:lstStyle/>
          <a:p>
            <a:pPr>
              <a:defRPr sz="1200" b="1"/>
            </a:pPr>
            <a:endParaRPr lang="ru-RU"/>
          </a:p>
        </c:txPr>
        <c:crossAx val="90895488"/>
        <c:crosses val="autoZero"/>
        <c:auto val="1"/>
        <c:lblAlgn val="ctr"/>
        <c:lblOffset val="100"/>
        <c:noMultiLvlLbl val="0"/>
      </c:catAx>
      <c:valAx>
        <c:axId val="90895488"/>
        <c:scaling>
          <c:orientation val="minMax"/>
          <c:max val="100"/>
          <c:min val="60"/>
        </c:scaling>
        <c:delete val="1"/>
        <c:axPos val="t"/>
        <c:numFmt formatCode="#,##0" sourceLinked="0"/>
        <c:majorTickMark val="out"/>
        <c:minorTickMark val="none"/>
        <c:tickLblPos val="nextTo"/>
        <c:crossAx val="9088960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92E7-41F9-4B96-B33F-61974F1276EF}" type="datetimeFigureOut">
              <a:rPr lang="ru-RU" smtClean="0"/>
              <a:t>11.12.2020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C775D-1A4B-40FE-84CB-A92253E248EF}" type="slidenum">
              <a:rPr lang="ru-RU" smtClean="0"/>
              <a:t>‹#›</a:t>
            </a:fld>
            <a:endParaRPr lang="ru-RU"/>
          </a:p>
        </p:txBody>
      </p:sp>
    </p:spTree>
    <p:extLst>
      <p:ext uri="{BB962C8B-B14F-4D97-AF65-F5344CB8AC3E}">
        <p14:creationId xmlns:p14="http://schemas.microsoft.com/office/powerpoint/2010/main" val="395888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itchFamily="34" charset="0"/>
              </a:defRPr>
            </a:lvl1pPr>
            <a:lvl2pPr marL="742950" indent="-285750" eaLnBrk="0" hangingPunct="0">
              <a:spcBef>
                <a:spcPct val="30000"/>
              </a:spcBef>
              <a:defRPr sz="1200">
                <a:solidFill>
                  <a:schemeClr val="tx1"/>
                </a:solidFill>
                <a:latin typeface="Tahoma" pitchFamily="34" charset="0"/>
              </a:defRPr>
            </a:lvl2pPr>
            <a:lvl3pPr marL="1143000" indent="-228600" eaLnBrk="0" hangingPunct="0">
              <a:spcBef>
                <a:spcPct val="30000"/>
              </a:spcBef>
              <a:defRPr sz="1200">
                <a:solidFill>
                  <a:schemeClr val="tx1"/>
                </a:solidFill>
                <a:latin typeface="Tahoma" pitchFamily="34" charset="0"/>
              </a:defRPr>
            </a:lvl3pPr>
            <a:lvl4pPr marL="1600200" indent="-228600" eaLnBrk="0" hangingPunct="0">
              <a:spcBef>
                <a:spcPct val="30000"/>
              </a:spcBef>
              <a:defRPr sz="1200">
                <a:solidFill>
                  <a:schemeClr val="tx1"/>
                </a:solidFill>
                <a:latin typeface="Tahoma" pitchFamily="34" charset="0"/>
              </a:defRPr>
            </a:lvl4pPr>
            <a:lvl5pPr marL="2057400" indent="-228600" eaLnBrk="0" hangingPunct="0">
              <a:spcBef>
                <a:spcPct val="30000"/>
              </a:spcBef>
              <a:defRPr sz="1200">
                <a:solidFill>
                  <a:schemeClr val="tx1"/>
                </a:solidFill>
                <a:latin typeface="Tahoma" pitchFamily="34" charset="0"/>
              </a:defRPr>
            </a:lvl5pPr>
            <a:lvl6pPr marL="2514600" indent="-228600" eaLnBrk="0" fontAlgn="base" hangingPunct="0">
              <a:spcBef>
                <a:spcPct val="30000"/>
              </a:spcBef>
              <a:spcAft>
                <a:spcPct val="0"/>
              </a:spcAft>
              <a:defRPr sz="1200">
                <a:solidFill>
                  <a:schemeClr val="tx1"/>
                </a:solidFill>
                <a:latin typeface="Tahoma" pitchFamily="34" charset="0"/>
              </a:defRPr>
            </a:lvl6pPr>
            <a:lvl7pPr marL="2971800" indent="-228600" eaLnBrk="0" fontAlgn="base" hangingPunct="0">
              <a:spcBef>
                <a:spcPct val="30000"/>
              </a:spcBef>
              <a:spcAft>
                <a:spcPct val="0"/>
              </a:spcAft>
              <a:defRPr sz="1200">
                <a:solidFill>
                  <a:schemeClr val="tx1"/>
                </a:solidFill>
                <a:latin typeface="Tahoma" pitchFamily="34" charset="0"/>
              </a:defRPr>
            </a:lvl7pPr>
            <a:lvl8pPr marL="3429000" indent="-228600" eaLnBrk="0" fontAlgn="base" hangingPunct="0">
              <a:spcBef>
                <a:spcPct val="30000"/>
              </a:spcBef>
              <a:spcAft>
                <a:spcPct val="0"/>
              </a:spcAft>
              <a:defRPr sz="1200">
                <a:solidFill>
                  <a:schemeClr val="tx1"/>
                </a:solidFill>
                <a:latin typeface="Tahoma" pitchFamily="34" charset="0"/>
              </a:defRPr>
            </a:lvl8pPr>
            <a:lvl9pPr marL="3886200" indent="-228600" eaLnBrk="0" fontAlgn="base" hangingPunct="0">
              <a:spcBef>
                <a:spcPct val="30000"/>
              </a:spcBef>
              <a:spcAft>
                <a:spcPct val="0"/>
              </a:spcAft>
              <a:defRPr sz="1200">
                <a:solidFill>
                  <a:schemeClr val="tx1"/>
                </a:solidFill>
                <a:latin typeface="Tahoma" pitchFamily="34" charset="0"/>
              </a:defRPr>
            </a:lvl9pPr>
          </a:lstStyle>
          <a:p>
            <a:pPr eaLnBrk="1" hangingPunct="1">
              <a:spcBef>
                <a:spcPct val="0"/>
              </a:spcBef>
            </a:pPr>
            <a:fld id="{1A160F2F-7072-435B-B6CF-2B958454BA95}" type="slidenum">
              <a:rPr lang="ru-RU" altLang="ru-RU" smtClean="0">
                <a:solidFill>
                  <a:prstClr val="black"/>
                </a:solidFill>
              </a:rPr>
              <a:pPr eaLnBrk="1" hangingPunct="1">
                <a:spcBef>
                  <a:spcPct val="0"/>
                </a:spcBef>
              </a:pPr>
              <a:t>1</a:t>
            </a:fld>
            <a:endParaRPr lang="ru-RU" altLang="ru-RU" smtClean="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noFill/>
        </p:spPr>
        <p:txBody>
          <a:bodyPr/>
          <a:lstStyle/>
          <a:p>
            <a:pPr eaLnBrk="1" hangingPunct="1"/>
            <a:endParaRPr lang="en-US"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29</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53476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19</a:t>
            </a:fld>
            <a:endParaRPr lang="ru-RU"/>
          </a:p>
        </p:txBody>
      </p:sp>
    </p:spTree>
    <p:extLst>
      <p:ext uri="{BB962C8B-B14F-4D97-AF65-F5344CB8AC3E}">
        <p14:creationId xmlns:p14="http://schemas.microsoft.com/office/powerpoint/2010/main" val="353476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7694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399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6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Объект 2"/>
          <p:cNvSpPr>
            <a:spLocks noGrp="1"/>
          </p:cNvSpPr>
          <p:nvPr>
            <p:ph idx="1"/>
          </p:nvPr>
        </p:nvSpPr>
        <p:spPr>
          <a:xfrm>
            <a:off x="457472" y="1599673"/>
            <a:ext cx="8229057" cy="4526884"/>
          </a:xfrm>
          <a:prstGeom prst="rect">
            <a:avLst/>
          </a:prstGeom>
        </p:spPr>
        <p:txBody>
          <a:bodyPr lIns="80147" tIns="40074" rIns="80147" bIns="40074"/>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sldNum" sz="quarter" idx="10"/>
          </p:nvPr>
        </p:nvSpPr>
        <p:spPr>
          <a:ln/>
        </p:spPr>
        <p:txBody>
          <a:bodyPr/>
          <a:lstStyle>
            <a:lvl1pPr>
              <a:defRPr/>
            </a:lvl1pPr>
          </a:lstStyle>
          <a:p>
            <a:pPr>
              <a:defRPr/>
            </a:pPr>
            <a:fld id="{D9D431CD-D084-4F61-8931-25B505A2C5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398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Таблица 2"/>
          <p:cNvSpPr>
            <a:spLocks noGrp="1"/>
          </p:cNvSpPr>
          <p:nvPr>
            <p:ph type="tbl" idx="1"/>
          </p:nvPr>
        </p:nvSpPr>
        <p:spPr>
          <a:xfrm>
            <a:off x="457472" y="1599673"/>
            <a:ext cx="8229057" cy="4526884"/>
          </a:xfrm>
          <a:prstGeom prst="rect">
            <a:avLst/>
          </a:prstGeom>
        </p:spPr>
        <p:txBody>
          <a:bodyPr lIns="80147" tIns="40074" rIns="80147" bIns="40074"/>
          <a:lstStyle/>
          <a:p>
            <a:pPr lvl="0"/>
            <a:endParaRPr lang="ru-RU" noProof="0" smtClean="0"/>
          </a:p>
        </p:txBody>
      </p:sp>
      <p:sp>
        <p:nvSpPr>
          <p:cNvPr id="4" name="Rectangle 18"/>
          <p:cNvSpPr>
            <a:spLocks noGrp="1" noChangeArrowheads="1"/>
          </p:cNvSpPr>
          <p:nvPr>
            <p:ph type="sldNum" sz="quarter" idx="10"/>
          </p:nvPr>
        </p:nvSpPr>
        <p:spPr>
          <a:ln/>
        </p:spPr>
        <p:txBody>
          <a:bodyPr/>
          <a:lstStyle>
            <a:lvl1pPr>
              <a:defRPr/>
            </a:lvl1pPr>
          </a:lstStyle>
          <a:p>
            <a:pPr>
              <a:defRPr/>
            </a:pPr>
            <a:fld id="{43BED9D0-92BB-4952-9F0B-5E14F0282F3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318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mj-lt"/>
              </a:defRPr>
            </a:lvl1pPr>
          </a:lstStyle>
          <a:p>
            <a:r>
              <a:rPr lang="ru-RU" smtClean="0"/>
              <a:t>Образец заголовка</a:t>
            </a:r>
            <a:endParaRPr lang="ru-RU"/>
          </a:p>
        </p:txBody>
      </p:sp>
      <p:sp>
        <p:nvSpPr>
          <p:cNvPr id="3" name="Объект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0233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344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799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089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4203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622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286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579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0AA7A-E7EC-4E9B-87FA-FDD1B56AEE6B}" type="datetimeFigureOut">
              <a:rPr lang="ru-RU" smtClean="0">
                <a:solidFill>
                  <a:prstClr val="black">
                    <a:tint val="75000"/>
                  </a:prstClr>
                </a:solidFill>
              </a:rPr>
              <a:pPr/>
              <a:t>11.12.2020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08006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410" name="Rectangle 18"/>
          <p:cNvSpPr>
            <a:spLocks noGrp="1" noChangeArrowheads="1"/>
          </p:cNvSpPr>
          <p:nvPr>
            <p:ph type="sldNum" sz="quarter" idx="4"/>
          </p:nvPr>
        </p:nvSpPr>
        <p:spPr bwMode="auto">
          <a:xfrm>
            <a:off x="6692387" y="6283500"/>
            <a:ext cx="2133962" cy="4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6" tIns="45787" rIns="91576" bIns="45787" numCol="1" anchor="t" anchorCtr="0" compatLnSpc="1">
            <a:prstTxWarp prst="textNoShape">
              <a:avLst/>
            </a:prstTxWarp>
          </a:bodyPr>
          <a:lstStyle>
            <a:lvl1pPr algn="r" defTabSz="915570">
              <a:defRPr sz="900"/>
            </a:lvl1pPr>
          </a:lstStyle>
          <a:p>
            <a:pPr fontAlgn="base">
              <a:spcBef>
                <a:spcPct val="0"/>
              </a:spcBef>
              <a:spcAft>
                <a:spcPct val="0"/>
              </a:spcAft>
              <a:defRPr/>
            </a:pPr>
            <a:fld id="{267C3908-AA98-464C-93D8-3D04B749A619}" type="slidenum">
              <a:rPr lang="ru-RU">
                <a:solidFill>
                  <a:srgbClr val="000000"/>
                </a:solidFill>
                <a:latin typeface="Arial" charset="0"/>
              </a:rPr>
              <a:pPr fontAlgn="base">
                <a:spcBef>
                  <a:spcPct val="0"/>
                </a:spcBef>
                <a:spcAft>
                  <a:spcPct val="0"/>
                </a:spcAft>
                <a:defRPr/>
              </a:pPr>
              <a:t>‹#›</a:t>
            </a:fld>
            <a:endParaRPr lang="ru-RU">
              <a:solidFill>
                <a:srgbClr val="000000"/>
              </a:solidFill>
              <a:latin typeface="Arial" charset="0"/>
            </a:endParaRPr>
          </a:p>
        </p:txBody>
      </p:sp>
    </p:spTree>
    <p:extLst>
      <p:ext uri="{BB962C8B-B14F-4D97-AF65-F5344CB8AC3E}">
        <p14:creationId xmlns:p14="http://schemas.microsoft.com/office/powerpoint/2010/main" val="1274616989"/>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5570" rtl="0" eaLnBrk="0" fontAlgn="base" hangingPunct="0">
        <a:spcBef>
          <a:spcPct val="0"/>
        </a:spcBef>
        <a:spcAft>
          <a:spcPct val="0"/>
        </a:spcAft>
        <a:defRPr sz="4400">
          <a:solidFill>
            <a:schemeClr val="tx2"/>
          </a:solidFill>
          <a:latin typeface="+mj-lt"/>
          <a:ea typeface="+mj-ea"/>
          <a:cs typeface="+mj-cs"/>
        </a:defRPr>
      </a:lvl1pPr>
      <a:lvl2pPr algn="ctr" defTabSz="915570" rtl="0" eaLnBrk="0" fontAlgn="base" hangingPunct="0">
        <a:spcBef>
          <a:spcPct val="0"/>
        </a:spcBef>
        <a:spcAft>
          <a:spcPct val="0"/>
        </a:spcAft>
        <a:defRPr sz="4400">
          <a:solidFill>
            <a:schemeClr val="tx2"/>
          </a:solidFill>
          <a:latin typeface="Tahoma" pitchFamily="34" charset="0"/>
        </a:defRPr>
      </a:lvl2pPr>
      <a:lvl3pPr algn="ctr" defTabSz="915570" rtl="0" eaLnBrk="0" fontAlgn="base" hangingPunct="0">
        <a:spcBef>
          <a:spcPct val="0"/>
        </a:spcBef>
        <a:spcAft>
          <a:spcPct val="0"/>
        </a:spcAft>
        <a:defRPr sz="4400">
          <a:solidFill>
            <a:schemeClr val="tx2"/>
          </a:solidFill>
          <a:latin typeface="Tahoma" pitchFamily="34" charset="0"/>
        </a:defRPr>
      </a:lvl3pPr>
      <a:lvl4pPr algn="ctr" defTabSz="915570" rtl="0" eaLnBrk="0" fontAlgn="base" hangingPunct="0">
        <a:spcBef>
          <a:spcPct val="0"/>
        </a:spcBef>
        <a:spcAft>
          <a:spcPct val="0"/>
        </a:spcAft>
        <a:defRPr sz="4400">
          <a:solidFill>
            <a:schemeClr val="tx2"/>
          </a:solidFill>
          <a:latin typeface="Tahoma" pitchFamily="34" charset="0"/>
        </a:defRPr>
      </a:lvl4pPr>
      <a:lvl5pPr algn="ctr" defTabSz="915570" rtl="0" eaLnBrk="0" fontAlgn="base" hangingPunct="0">
        <a:spcBef>
          <a:spcPct val="0"/>
        </a:spcBef>
        <a:spcAft>
          <a:spcPct val="0"/>
        </a:spcAft>
        <a:defRPr sz="4400">
          <a:solidFill>
            <a:schemeClr val="tx2"/>
          </a:solidFill>
          <a:latin typeface="Tahoma" pitchFamily="34" charset="0"/>
        </a:defRPr>
      </a:lvl5pPr>
      <a:lvl6pPr marL="400736" algn="ctr" defTabSz="915570" rtl="0" fontAlgn="base">
        <a:spcBef>
          <a:spcPct val="0"/>
        </a:spcBef>
        <a:spcAft>
          <a:spcPct val="0"/>
        </a:spcAft>
        <a:defRPr sz="4400">
          <a:solidFill>
            <a:schemeClr val="tx2"/>
          </a:solidFill>
          <a:latin typeface="Tahoma" pitchFamily="34" charset="0"/>
        </a:defRPr>
      </a:lvl6pPr>
      <a:lvl7pPr marL="801472" algn="ctr" defTabSz="915570" rtl="0" fontAlgn="base">
        <a:spcBef>
          <a:spcPct val="0"/>
        </a:spcBef>
        <a:spcAft>
          <a:spcPct val="0"/>
        </a:spcAft>
        <a:defRPr sz="4400">
          <a:solidFill>
            <a:schemeClr val="tx2"/>
          </a:solidFill>
          <a:latin typeface="Tahoma" pitchFamily="34" charset="0"/>
        </a:defRPr>
      </a:lvl7pPr>
      <a:lvl8pPr marL="1202207" algn="ctr" defTabSz="915570" rtl="0" fontAlgn="base">
        <a:spcBef>
          <a:spcPct val="0"/>
        </a:spcBef>
        <a:spcAft>
          <a:spcPct val="0"/>
        </a:spcAft>
        <a:defRPr sz="4400">
          <a:solidFill>
            <a:schemeClr val="tx2"/>
          </a:solidFill>
          <a:latin typeface="Tahoma" pitchFamily="34" charset="0"/>
        </a:defRPr>
      </a:lvl8pPr>
      <a:lvl9pPr marL="1602943" algn="ctr" defTabSz="915570" rtl="0" fontAlgn="base">
        <a:spcBef>
          <a:spcPct val="0"/>
        </a:spcBef>
        <a:spcAft>
          <a:spcPct val="0"/>
        </a:spcAft>
        <a:defRPr sz="4400">
          <a:solidFill>
            <a:schemeClr val="tx2"/>
          </a:solidFill>
          <a:latin typeface="Tahoma" pitchFamily="34" charset="0"/>
        </a:defRPr>
      </a:lvl9pPr>
    </p:titleStyle>
    <p:bodyStyle>
      <a:lvl1pPr marL="342295" indent="-342295" algn="l" defTabSz="915570" rtl="0" eaLnBrk="0" fontAlgn="base" hangingPunct="0">
        <a:spcBef>
          <a:spcPct val="20000"/>
        </a:spcBef>
        <a:spcAft>
          <a:spcPct val="0"/>
        </a:spcAft>
        <a:buChar char="•"/>
        <a:defRPr sz="3200">
          <a:solidFill>
            <a:schemeClr val="tx1"/>
          </a:solidFill>
          <a:latin typeface="+mn-lt"/>
          <a:ea typeface="+mn-ea"/>
          <a:cs typeface="+mn-cs"/>
        </a:defRPr>
      </a:lvl1pPr>
      <a:lvl2pPr marL="744423" indent="-286637" algn="l" defTabSz="915570" rtl="0" eaLnBrk="0" fontAlgn="base" hangingPunct="0">
        <a:spcBef>
          <a:spcPct val="20000"/>
        </a:spcBef>
        <a:spcAft>
          <a:spcPct val="0"/>
        </a:spcAft>
        <a:buChar char="–"/>
        <a:defRPr sz="2800">
          <a:solidFill>
            <a:schemeClr val="tx1"/>
          </a:solidFill>
          <a:latin typeface="+mn-lt"/>
        </a:defRPr>
      </a:lvl2pPr>
      <a:lvl3pPr marL="1142376" indent="-226806" algn="l" defTabSz="915570" rtl="0" eaLnBrk="0" fontAlgn="base" hangingPunct="0">
        <a:spcBef>
          <a:spcPct val="20000"/>
        </a:spcBef>
        <a:spcAft>
          <a:spcPct val="0"/>
        </a:spcAft>
        <a:buChar char="•"/>
        <a:defRPr sz="2400">
          <a:solidFill>
            <a:schemeClr val="tx1"/>
          </a:solidFill>
          <a:latin typeface="+mn-lt"/>
        </a:defRPr>
      </a:lvl3pPr>
      <a:lvl4pPr marL="1602943" indent="-228197" algn="l" defTabSz="915570" rtl="0" eaLnBrk="0" fontAlgn="base" hangingPunct="0">
        <a:spcBef>
          <a:spcPct val="20000"/>
        </a:spcBef>
        <a:spcAft>
          <a:spcPct val="0"/>
        </a:spcAft>
        <a:buChar char="–"/>
        <a:defRPr sz="2000">
          <a:solidFill>
            <a:schemeClr val="tx1"/>
          </a:solidFill>
          <a:latin typeface="+mn-lt"/>
        </a:defRPr>
      </a:lvl4pPr>
      <a:lvl5pPr marL="2060729" indent="-230980" algn="l" defTabSz="915570" rtl="0" eaLnBrk="0" fontAlgn="base" hangingPunct="0">
        <a:spcBef>
          <a:spcPct val="20000"/>
        </a:spcBef>
        <a:spcAft>
          <a:spcPct val="0"/>
        </a:spcAft>
        <a:buChar char="»"/>
        <a:defRPr sz="2000">
          <a:solidFill>
            <a:schemeClr val="tx1"/>
          </a:solidFill>
          <a:latin typeface="+mn-lt"/>
        </a:defRPr>
      </a:lvl5pPr>
      <a:lvl6pPr marL="2461464" indent="-230980" algn="l" defTabSz="915570" rtl="0" fontAlgn="base">
        <a:spcBef>
          <a:spcPct val="20000"/>
        </a:spcBef>
        <a:spcAft>
          <a:spcPct val="0"/>
        </a:spcAft>
        <a:buChar char="»"/>
        <a:defRPr sz="2000">
          <a:solidFill>
            <a:schemeClr val="tx1"/>
          </a:solidFill>
          <a:latin typeface="+mn-lt"/>
        </a:defRPr>
      </a:lvl6pPr>
      <a:lvl7pPr marL="2862200" indent="-230980" algn="l" defTabSz="915570" rtl="0" fontAlgn="base">
        <a:spcBef>
          <a:spcPct val="20000"/>
        </a:spcBef>
        <a:spcAft>
          <a:spcPct val="0"/>
        </a:spcAft>
        <a:buChar char="»"/>
        <a:defRPr sz="2000">
          <a:solidFill>
            <a:schemeClr val="tx1"/>
          </a:solidFill>
          <a:latin typeface="+mn-lt"/>
        </a:defRPr>
      </a:lvl7pPr>
      <a:lvl8pPr marL="3262936" indent="-230980" algn="l" defTabSz="915570" rtl="0" fontAlgn="base">
        <a:spcBef>
          <a:spcPct val="20000"/>
        </a:spcBef>
        <a:spcAft>
          <a:spcPct val="0"/>
        </a:spcAft>
        <a:buChar char="»"/>
        <a:defRPr sz="2000">
          <a:solidFill>
            <a:schemeClr val="tx1"/>
          </a:solidFill>
          <a:latin typeface="+mn-lt"/>
        </a:defRPr>
      </a:lvl8pPr>
      <a:lvl9pPr marL="3663672" indent="-230980" algn="l" defTabSz="915570" rtl="0" fontAlgn="base">
        <a:spcBef>
          <a:spcPct val="20000"/>
        </a:spcBef>
        <a:spcAft>
          <a:spcPct val="0"/>
        </a:spcAft>
        <a:buChar char="»"/>
        <a:defRPr sz="2000">
          <a:solidFill>
            <a:schemeClr val="tx1"/>
          </a:solidFill>
          <a:latin typeface="+mn-lt"/>
        </a:defRPr>
      </a:lvl9pPr>
    </p:bodyStyle>
    <p:otherStyle>
      <a:defPPr>
        <a:defRPr lang="ru-RU"/>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ai_center@inbox.r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531" y="692696"/>
            <a:ext cx="1079130" cy="1144607"/>
          </a:xfrm>
          <a:prstGeom prst="rect">
            <a:avLst/>
          </a:prstGeom>
          <a:noFill/>
        </p:spPr>
      </p:pic>
      <p:sp>
        <p:nvSpPr>
          <p:cNvPr id="9" name="Поле 3"/>
          <p:cNvSpPr txBox="1">
            <a:spLocks/>
          </p:cNvSpPr>
          <p:nvPr/>
        </p:nvSpPr>
        <p:spPr>
          <a:xfrm>
            <a:off x="1547531" y="2564904"/>
            <a:ext cx="6805047" cy="2664296"/>
          </a:xfrm>
          <a:prstGeom prst="rect">
            <a:avLst/>
          </a:prstGeom>
          <a:solidFill>
            <a:srgbClr val="777777"/>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133" tIns="40067" rIns="80133" bIns="40067" numCol="1" spcCol="0" rtlCol="0" fromWordArt="0" anchor="ctr" anchorCtr="0" forceAA="0" compatLnSpc="1">
            <a:prstTxWarp prst="textNoShape">
              <a:avLst/>
            </a:prstTxWarp>
            <a:noAutofit/>
          </a:bodyPr>
          <a:lstStyle/>
          <a:p>
            <a:pPr marL="237060" marR="430158" indent="236503" algn="ctr" fontAlgn="base">
              <a:spcBef>
                <a:spcPct val="0"/>
              </a:spcBef>
            </a:pPr>
            <a:r>
              <a:rPr lang="ru-RU" sz="1600" b="1" dirty="0" smtClean="0">
                <a:solidFill>
                  <a:schemeClr val="bg1"/>
                </a:solidFill>
                <a:latin typeface="+mj-lt"/>
              </a:rPr>
              <a:t/>
            </a:r>
            <a:br>
              <a:rPr lang="ru-RU" sz="1600" b="1" dirty="0" smtClean="0">
                <a:solidFill>
                  <a:schemeClr val="bg1"/>
                </a:solidFill>
                <a:latin typeface="+mj-lt"/>
              </a:rPr>
            </a:br>
            <a:r>
              <a:rPr lang="ru-RU" sz="2000" b="1" dirty="0" smtClean="0">
                <a:solidFill>
                  <a:schemeClr val="bg1"/>
                </a:solidFill>
                <a:latin typeface="+mj-lt"/>
              </a:rPr>
              <a:t>Независимая </a:t>
            </a:r>
            <a:r>
              <a:rPr lang="ru-RU" sz="2000" b="1" dirty="0">
                <a:solidFill>
                  <a:schemeClr val="bg1"/>
                </a:solidFill>
                <a:latin typeface="+mj-lt"/>
              </a:rPr>
              <a:t>оценка качества условий осуществления образовательной деятельности организациями, осуществляющими образовательную деятельность, расположенными на территории Свердловской области, </a:t>
            </a:r>
            <a:r>
              <a:rPr lang="ru-RU" sz="2000" b="1" dirty="0" smtClean="0">
                <a:solidFill>
                  <a:schemeClr val="bg1"/>
                </a:solidFill>
                <a:latin typeface="+mj-lt"/>
              </a:rPr>
              <a:t>реализующими программы </a:t>
            </a:r>
            <a:r>
              <a:rPr lang="ru-RU" sz="2000" b="1" dirty="0">
                <a:solidFill>
                  <a:schemeClr val="bg1"/>
                </a:solidFill>
                <a:latin typeface="+mj-lt"/>
              </a:rPr>
              <a:t>дошкольного образования</a:t>
            </a:r>
            <a:endParaRPr lang="ru-RU" sz="2000" b="1" dirty="0" smtClean="0">
              <a:solidFill>
                <a:schemeClr val="bg1"/>
              </a:solidFill>
              <a:latin typeface="+mj-lt"/>
            </a:endParaRPr>
          </a:p>
          <a:p>
            <a:pPr marL="237060" marR="430158" indent="236503" algn="ctr" fontAlgn="base">
              <a:spcBef>
                <a:spcPct val="0"/>
              </a:spcBef>
            </a:pPr>
            <a:endParaRPr lang="ru-RU" sz="2000" b="1" dirty="0">
              <a:solidFill>
                <a:schemeClr val="bg1"/>
              </a:solidFill>
              <a:latin typeface="+mj-lt"/>
            </a:endParaRPr>
          </a:p>
        </p:txBody>
      </p:sp>
      <p:cxnSp>
        <p:nvCxnSpPr>
          <p:cNvPr id="10" name="Прямая соединительная линия 36"/>
          <p:cNvCxnSpPr/>
          <p:nvPr/>
        </p:nvCxnSpPr>
        <p:spPr>
          <a:xfrm>
            <a:off x="1547531" y="5085184"/>
            <a:ext cx="6981518"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1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a:t>
            </a:r>
            <a:r>
              <a:rPr lang="ru-RU" sz="1600" b="1" cap="all" dirty="0" smtClean="0">
                <a:solidFill>
                  <a:srgbClr val="696B6B"/>
                </a:solidFill>
                <a:cs typeface="Arial" pitchFamily="34" charset="0"/>
              </a:rPr>
              <a:t>нок. РОЛИК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8199126" cy="5544616"/>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85192"/>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92050"/>
            <a:ext cx="2926334" cy="164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641" y="2967188"/>
            <a:ext cx="2926334" cy="163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3804" y="2943791"/>
            <a:ext cx="2926334" cy="165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7834" y="4732979"/>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5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761432" y="1349561"/>
            <a:ext cx="7980099" cy="359210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ПУБЛИКАЦИИ В СМИ</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Полные и краткие версии пресс-релизов и публикаций</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Размещение</a:t>
              </a:r>
              <a:r>
                <a:rPr lang="ru-RU" dirty="0">
                  <a:solidFill>
                    <a:schemeClr val="tx1">
                      <a:lumMod val="85000"/>
                      <a:lumOff val="15000"/>
                    </a:schemeClr>
                  </a:solidFill>
                  <a:latin typeface="+mj-lt"/>
                </a:rPr>
                <a:t>: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Газеты</a:t>
              </a:r>
              <a:r>
                <a:rPr lang="ru-RU" dirty="0" smtClean="0">
                  <a:solidFill>
                    <a:schemeClr val="tx1">
                      <a:lumMod val="85000"/>
                      <a:lumOff val="15000"/>
                    </a:schemeClr>
                  </a:solidFill>
                  <a:latin typeface="+mj-lt"/>
                </a:rPr>
                <a:t>: </a:t>
              </a:r>
              <a:r>
                <a:rPr lang="ru-RU" dirty="0">
                  <a:solidFill>
                    <a:schemeClr val="tx1">
                      <a:lumMod val="85000"/>
                      <a:lumOff val="15000"/>
                    </a:schemeClr>
                  </a:solidFill>
                  <a:latin typeface="+mj-lt"/>
                </a:rPr>
                <a:t>«Областная газета» и «Наша газета» (2 раза в неделю), «Вечерний Екатеринбург», «Российская газета» и «Комсомольская правда»</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Электронные СМИ и информационные порталы:</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oblgazeta.ru</a:t>
              </a:r>
              <a:r>
                <a:rPr lang="en-US" dirty="0">
                  <a:solidFill>
                    <a:schemeClr val="tx1">
                      <a:lumMod val="85000"/>
                      <a:lumOff val="15000"/>
                    </a:schemeClr>
                  </a:solidFill>
                  <a:latin typeface="+mj-lt"/>
                </a:rPr>
                <a:t>, ngzt.ru, news.rambler.ru, apiural.ru, midural.ru, </a:t>
              </a:r>
              <a:r>
                <a:rPr lang="ru-RU" dirty="0" err="1">
                  <a:solidFill>
                    <a:schemeClr val="tx1">
                      <a:lumMod val="85000"/>
                      <a:lumOff val="15000"/>
                    </a:schemeClr>
                  </a:solidFill>
                  <a:latin typeface="+mj-lt"/>
                </a:rPr>
                <a:t>све.рф</a:t>
              </a:r>
              <a:r>
                <a:rPr lang="ru-RU" dirty="0">
                  <a:solidFill>
                    <a:schemeClr val="tx1">
                      <a:lumMod val="85000"/>
                      <a:lumOff val="15000"/>
                    </a:schemeClr>
                  </a:solidFill>
                  <a:latin typeface="+mj-lt"/>
                </a:rPr>
                <a:t>, </a:t>
              </a:r>
              <a:r>
                <a:rPr lang="en-US" dirty="0">
                  <a:solidFill>
                    <a:schemeClr val="tx1">
                      <a:lumMod val="85000"/>
                      <a:lumOff val="15000"/>
                    </a:schemeClr>
                  </a:solidFill>
                  <a:latin typeface="+mj-lt"/>
                </a:rPr>
                <a:t>rg.ru</a:t>
              </a:r>
              <a:r>
                <a:rPr lang="ru-RU" dirty="0">
                  <a:solidFill>
                    <a:schemeClr val="tx1">
                      <a:lumMod val="85000"/>
                      <a:lumOff val="15000"/>
                    </a:schemeClr>
                  </a:solidFill>
                  <a:latin typeface="+mj-lt"/>
                </a:rPr>
                <a:t>, </a:t>
              </a:r>
              <a:r>
                <a:rPr lang="en-US" dirty="0" smtClean="0">
                  <a:solidFill>
                    <a:schemeClr val="tx1">
                      <a:lumMod val="85000"/>
                      <a:lumOff val="15000"/>
                    </a:schemeClr>
                  </a:solidFill>
                  <a:latin typeface="+mj-lt"/>
                </a:rPr>
                <a:t>ural.kp.ru</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minobraz.egov66.ru</a:t>
              </a: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5967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ИТОГИ НОК УООД – 2019  СВЕРДЛОВСКАЯ ОБЛАСТЬ</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698324" y="1431396"/>
            <a:ext cx="7834115" cy="4661899"/>
            <a:chOff x="2198" y="2646"/>
            <a:chExt cx="627"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endParaRPr>
            </a:p>
          </p:txBody>
        </p:sp>
        <p:sp>
          <p:nvSpPr>
            <p:cNvPr id="8" name="Rectangle 27"/>
            <p:cNvSpPr>
              <a:spLocks noChangeArrowheads="1"/>
            </p:cNvSpPr>
            <p:nvPr/>
          </p:nvSpPr>
          <p:spPr bwMode="auto">
            <a:xfrm>
              <a:off x="2198"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endParaRPr>
            </a:p>
            <a:p>
              <a:pPr>
                <a:spcBef>
                  <a:spcPct val="30000"/>
                </a:spcBef>
                <a:buClr>
                  <a:srgbClr val="009900"/>
                </a:buClr>
                <a:buSzPct val="70000"/>
              </a:pPr>
              <a:endParaRPr lang="ru-RU" sz="1200" dirty="0" smtClean="0">
                <a:solidFill>
                  <a:prstClr val="black">
                    <a:lumMod val="85000"/>
                    <a:lumOff val="15000"/>
                  </a:prstClr>
                </a:solidFill>
              </a:endParaRPr>
            </a:p>
            <a:p>
              <a:pPr algn="ctr">
                <a:spcBef>
                  <a:spcPct val="30000"/>
                </a:spcBef>
                <a:buClr>
                  <a:srgbClr val="009900"/>
                </a:buClr>
                <a:buSzPct val="70000"/>
              </a:pPr>
              <a:r>
                <a:rPr lang="ru-RU" dirty="0" smtClean="0">
                  <a:solidFill>
                    <a:prstClr val="black">
                      <a:lumMod val="85000"/>
                      <a:lumOff val="15000"/>
                    </a:prstClr>
                  </a:solidFill>
                </a:rPr>
                <a:t>НОК УООД в Свердловской области  проведена в период  с 11.11.19 по 05.12.19</a:t>
              </a:r>
            </a:p>
            <a:p>
              <a:pPr algn="ctr">
                <a:spcBef>
                  <a:spcPct val="30000"/>
                </a:spcBef>
                <a:buClr>
                  <a:srgbClr val="009900"/>
                </a:buClr>
                <a:buSzPct val="70000"/>
              </a:pPr>
              <a:endParaRPr lang="ru-RU" dirty="0" smtClean="0">
                <a:solidFill>
                  <a:prstClr val="black">
                    <a:lumMod val="85000"/>
                    <a:lumOff val="15000"/>
                  </a:prstClr>
                </a:solidFill>
              </a:endParaRPr>
            </a:p>
            <a:p>
              <a:pPr algn="ctr">
                <a:spcBef>
                  <a:spcPct val="30000"/>
                </a:spcBef>
                <a:buClr>
                  <a:srgbClr val="009900"/>
                </a:buClr>
                <a:buSzPct val="70000"/>
              </a:pPr>
              <a:r>
                <a:rPr lang="ru-RU" b="1" dirty="0" smtClean="0">
                  <a:solidFill>
                    <a:prstClr val="black">
                      <a:lumMod val="85000"/>
                      <a:lumOff val="15000"/>
                    </a:prstClr>
                  </a:solidFill>
                </a:rPr>
                <a:t>196 762</a:t>
              </a:r>
              <a:r>
                <a:rPr lang="ru-RU" b="1" dirty="0">
                  <a:solidFill>
                    <a:prstClr val="black">
                      <a:lumMod val="85000"/>
                      <a:lumOff val="15000"/>
                    </a:prstClr>
                  </a:solidFill>
                </a:rPr>
                <a:t> </a:t>
              </a:r>
              <a:r>
                <a:rPr lang="ru-RU" dirty="0" smtClean="0">
                  <a:solidFill>
                    <a:prstClr val="black">
                      <a:lumMod val="85000"/>
                      <a:lumOff val="15000"/>
                    </a:prstClr>
                  </a:solidFill>
                </a:rPr>
                <a:t>родителя/ законного представителя воспитанников</a:t>
              </a:r>
              <a:r>
                <a:rPr lang="ru-RU" dirty="0">
                  <a:solidFill>
                    <a:prstClr val="black">
                      <a:lumMod val="85000"/>
                      <a:lumOff val="15000"/>
                    </a:prstClr>
                  </a:solidFill>
                </a:rPr>
                <a:t/>
              </a:r>
              <a:br>
                <a:rPr lang="ru-RU" dirty="0">
                  <a:solidFill>
                    <a:prstClr val="black">
                      <a:lumMod val="85000"/>
                      <a:lumOff val="15000"/>
                    </a:prstClr>
                  </a:solidFill>
                </a:rPr>
              </a:br>
              <a:r>
                <a:rPr lang="ru-RU" dirty="0" smtClean="0">
                  <a:solidFill>
                    <a:prstClr val="black">
                      <a:lumMod val="85000"/>
                      <a:lumOff val="15000"/>
                    </a:prstClr>
                  </a:solidFill>
                </a:rPr>
                <a:t>оценили образовательные учреждения</a:t>
              </a:r>
            </a:p>
            <a:p>
              <a:pPr>
                <a:spcBef>
                  <a:spcPct val="30000"/>
                </a:spcBef>
                <a:buClr>
                  <a:srgbClr val="009900"/>
                </a:buClr>
                <a:buSzPct val="70000"/>
              </a:pPr>
              <a:endParaRPr lang="ru-RU" sz="1000" dirty="0">
                <a:solidFill>
                  <a:prstClr val="black">
                    <a:lumMod val="85000"/>
                    <a:lumOff val="15000"/>
                  </a:prstClr>
                </a:solidFill>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3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a:t>
            </a:r>
            <a:r>
              <a:rPr lang="ru-RU" sz="1600" b="1" cap="all" dirty="0" smtClean="0">
                <a:solidFill>
                  <a:srgbClr val="696B6B"/>
                </a:solidFill>
                <a:ea typeface="+mn-ea"/>
                <a:cs typeface="Arial" pitchFamily="34" charset="0"/>
              </a:rPr>
              <a:t>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ШКАЛА ОЦЕНКИ ИТОГОВОГО РЕЗУЛЬТАТА</a:t>
            </a:r>
          </a:p>
        </p:txBody>
      </p:sp>
      <p:grpSp>
        <p:nvGrpSpPr>
          <p:cNvPr id="6" name="Group 25"/>
          <p:cNvGrpSpPr>
            <a:grpSpLocks/>
          </p:cNvGrpSpPr>
          <p:nvPr/>
        </p:nvGrpSpPr>
        <p:grpSpPr bwMode="auto">
          <a:xfrm>
            <a:off x="723314" y="1431396"/>
            <a:ext cx="7809126" cy="4661899"/>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val="2333015730"/>
              </p:ext>
            </p:extLst>
          </p:nvPr>
        </p:nvGraphicFramePr>
        <p:xfrm>
          <a:off x="935722" y="2060848"/>
          <a:ext cx="7124131" cy="2604450"/>
        </p:xfrm>
        <a:graphic>
          <a:graphicData uri="http://schemas.openxmlformats.org/drawingml/2006/table">
            <a:tbl>
              <a:tblPr firstRow="1" firstCol="1" bandRow="1"/>
              <a:tblGrid>
                <a:gridCol w="2605312">
                  <a:extLst>
                    <a:ext uri="{9D8B030D-6E8A-4147-A177-3AD203B41FA5}">
                      <a16:colId xmlns:a16="http://schemas.microsoft.com/office/drawing/2014/main" xmlns="" val="20000"/>
                    </a:ext>
                  </a:extLst>
                </a:gridCol>
                <a:gridCol w="1845567">
                  <a:extLst>
                    <a:ext uri="{9D8B030D-6E8A-4147-A177-3AD203B41FA5}">
                      <a16:colId xmlns:a16="http://schemas.microsoft.com/office/drawing/2014/main" xmlns="" val="20001"/>
                    </a:ext>
                  </a:extLst>
                </a:gridCol>
                <a:gridCol w="2673252">
                  <a:extLst>
                    <a:ext uri="{9D8B030D-6E8A-4147-A177-3AD203B41FA5}">
                      <a16:colId xmlns:a16="http://schemas.microsoft.com/office/drawing/2014/main" xmlns="" val="20002"/>
                    </a:ext>
                  </a:extLst>
                </a:gridCol>
              </a:tblGrid>
              <a:tr h="400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Уровень</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Балл</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Цвет</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ОТЛИЧНО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81-100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76923C"/>
                    </a:solidFill>
                  </a:tcPr>
                </a:tc>
                <a:extLst>
                  <a:ext uri="{0D108BD9-81ED-4DB2-BD59-A6C34878D82A}">
                    <a16:rowId xmlns:a16="http://schemas.microsoft.com/office/drawing/2014/main" xmlns="" val="10001"/>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ХОРОШО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61-80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C2D69B"/>
                    </a:solidFill>
                  </a:tcPr>
                </a:tc>
                <a:extLst>
                  <a:ext uri="{0D108BD9-81ED-4DB2-BD59-A6C34878D82A}">
                    <a16:rowId xmlns:a16="http://schemas.microsoft.com/office/drawing/2014/main" xmlns="" val="10002"/>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baseline="0" dirty="0" smtClean="0">
                          <a:effectLst/>
                          <a:latin typeface="+mn-lt"/>
                          <a:ea typeface="Times New Roman"/>
                          <a:cs typeface="Times New Roman"/>
                        </a:rPr>
                        <a:t>УДОВЛЕТВОРИТЕЛЬНО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40-60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xmlns="" val="10003"/>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НИЖЕ</a:t>
                      </a:r>
                      <a:r>
                        <a:rPr lang="ru-RU" sz="1800" baseline="0" dirty="0" smtClean="0">
                          <a:effectLst/>
                          <a:latin typeface="+mn-lt"/>
                          <a:ea typeface="Times New Roman"/>
                          <a:cs typeface="Times New Roman"/>
                        </a:rPr>
                        <a:t> СРЕДНЕГО</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20-39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B343"/>
                    </a:solidFill>
                  </a:tcPr>
                </a:tc>
                <a:extLst>
                  <a:ext uri="{0D108BD9-81ED-4DB2-BD59-A6C34878D82A}">
                    <a16:rowId xmlns:a16="http://schemas.microsoft.com/office/drawing/2014/main" xmlns="" val="10004"/>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latin typeface="+mn-lt"/>
                        </a:rPr>
                        <a:t>НЕУДОВЛЕТВОРИТЕЛЬНО</a:t>
                      </a:r>
                      <a:endParaRPr lang="ru-RU" sz="1800" dirty="0">
                        <a:latin typeface="+mn-lt"/>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0-19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36C0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9340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ИТОГОВЫЕ </a:t>
            </a:r>
            <a:r>
              <a:rPr lang="ru-RU" sz="1600" b="1" cap="all" dirty="0">
                <a:solidFill>
                  <a:srgbClr val="696B6B"/>
                </a:solidFill>
                <a:ea typeface="+mn-ea"/>
                <a:cs typeface="Arial" pitchFamily="34" charset="0"/>
              </a:rPr>
              <a:t>БАЛЛЫ</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283424095"/>
              </p:ext>
            </p:extLst>
          </p:nvPr>
        </p:nvGraphicFramePr>
        <p:xfrm>
          <a:off x="539552" y="1484784"/>
          <a:ext cx="9046027"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smtClean="0">
                <a:solidFill>
                  <a:srgbClr val="696B6B"/>
                </a:solidFill>
                <a:ea typeface="+mn-ea"/>
                <a:cs typeface="Arial" pitchFamily="34" charset="0"/>
              </a:rPr>
              <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в целом</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extLst>
              <p:ext uri="{D42A27DB-BD31-4B8C-83A1-F6EECF244321}">
                <p14:modId xmlns:p14="http://schemas.microsoft.com/office/powerpoint/2010/main" val="3307250511"/>
              </p:ext>
            </p:extLst>
          </p:nvPr>
        </p:nvGraphicFramePr>
        <p:xfrm>
          <a:off x="539552" y="1700808"/>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592066" y="1124129"/>
            <a:ext cx="3378992" cy="369332"/>
          </a:xfrm>
          <a:prstGeom prst="rect">
            <a:avLst/>
          </a:prstGeom>
        </p:spPr>
        <p:txBody>
          <a:bodyPr wrap="square">
            <a:spAutoFit/>
          </a:bodyPr>
          <a:lstStyle/>
          <a:p>
            <a:r>
              <a:rPr lang="ru-RU" dirty="0" smtClean="0"/>
              <a:t>Всего оценено </a:t>
            </a:r>
            <a:r>
              <a:rPr lang="ru-RU" b="1" dirty="0"/>
              <a:t>1190</a:t>
            </a:r>
            <a:r>
              <a:rPr lang="ru-RU" dirty="0"/>
              <a:t> </a:t>
            </a:r>
            <a:r>
              <a:rPr lang="ru-RU" dirty="0" smtClean="0"/>
              <a:t>организаций</a:t>
            </a:r>
          </a:p>
        </p:txBody>
      </p:sp>
    </p:spTree>
    <p:extLst>
      <p:ext uri="{BB962C8B-B14F-4D97-AF65-F5344CB8AC3E}">
        <p14:creationId xmlns:p14="http://schemas.microsoft.com/office/powerpoint/2010/main" val="140780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ЛИДЕРЫ РЕЙТИНГА </a:t>
            </a:r>
            <a:r>
              <a:rPr lang="ru-RU" sz="1600" b="1" cap="all" dirty="0">
                <a:solidFill>
                  <a:srgbClr val="696B6B"/>
                </a:solidFill>
                <a:ea typeface="+mn-ea"/>
                <a:cs typeface="Arial" pitchFamily="34" charset="0"/>
              </a:rPr>
              <a:t>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60603194"/>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9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705246656"/>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2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a:t>
            </a:r>
            <a:r>
              <a:rPr lang="ru-RU" sz="1600" b="1" dirty="0" err="1" smtClean="0">
                <a:solidFill>
                  <a:srgbClr val="696B6B"/>
                </a:solidFill>
                <a:ea typeface="+mn-ea"/>
                <a:cs typeface="Arial" pitchFamily="34" charset="0"/>
              </a:rPr>
              <a:t>г</a:t>
            </a:r>
            <a:r>
              <a:rPr lang="ru-RU" sz="1600" b="1" cap="all" dirty="0" err="1" smtClean="0">
                <a:solidFill>
                  <a:srgbClr val="696B6B"/>
                </a:solidFill>
                <a:ea typeface="+mn-ea"/>
                <a:cs typeface="Arial" pitchFamily="34" charset="0"/>
              </a:rPr>
              <a:t>.Екатеринбурга</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4015241981"/>
              </p:ext>
            </p:extLst>
          </p:nvPr>
        </p:nvGraphicFramePr>
        <p:xfrm>
          <a:off x="683568" y="1308795"/>
          <a:ext cx="7704856" cy="492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2066" y="1124129"/>
            <a:ext cx="3378992" cy="369332"/>
          </a:xfrm>
          <a:prstGeom prst="rect">
            <a:avLst/>
          </a:prstGeom>
        </p:spPr>
        <p:txBody>
          <a:bodyPr wrap="square">
            <a:spAutoFit/>
          </a:bodyPr>
          <a:lstStyle/>
          <a:p>
            <a:r>
              <a:rPr lang="ru-RU" dirty="0" smtClean="0"/>
              <a:t>Всего оценено </a:t>
            </a:r>
            <a:r>
              <a:rPr lang="ru-RU" dirty="0"/>
              <a:t>348 организаций</a:t>
            </a:r>
            <a:endParaRPr lang="ru-RU" dirty="0" smtClean="0"/>
          </a:p>
        </p:txBody>
      </p:sp>
    </p:spTree>
    <p:extLst>
      <p:ext uri="{BB962C8B-B14F-4D97-AF65-F5344CB8AC3E}">
        <p14:creationId xmlns:p14="http://schemas.microsoft.com/office/powerpoint/2010/main" val="347574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Дошкольные образовательные учреждения </a:t>
            </a:r>
            <a:r>
              <a:rPr lang="ru-RU" sz="1600" b="1" cap="all" dirty="0" err="1" smtClean="0">
                <a:solidFill>
                  <a:srgbClr val="696B6B"/>
                </a:solidFill>
                <a:ea typeface="+mn-ea"/>
                <a:cs typeface="Arial" pitchFamily="34" charset="0"/>
              </a:rPr>
              <a:t>Г.екатеринбурга</a:t>
            </a:r>
            <a:r>
              <a:rPr lang="ru-RU" sz="1600" b="1" cap="all" dirty="0" smtClean="0">
                <a:solidFill>
                  <a:srgbClr val="696B6B"/>
                </a:solidFill>
                <a:ea typeface="+mn-ea"/>
                <a:cs typeface="Arial" pitchFamily="34" charset="0"/>
              </a:rPr>
              <a:t>. 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283295282"/>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ЦЕЛИ И ОБЪЕКТ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7" name="Group 25"/>
          <p:cNvGrpSpPr>
            <a:grpSpLocks/>
          </p:cNvGrpSpPr>
          <p:nvPr/>
        </p:nvGrpSpPr>
        <p:grpSpPr bwMode="auto">
          <a:xfrm>
            <a:off x="622857" y="1465690"/>
            <a:ext cx="7992888" cy="1485347"/>
            <a:chOff x="2200" y="2646"/>
            <a:chExt cx="625" cy="647"/>
          </a:xfrm>
        </p:grpSpPr>
        <p:sp>
          <p:nvSpPr>
            <p:cNvPr id="18"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9"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ЦЕЛЬ</a:t>
              </a:r>
              <a:r>
                <a:rPr lang="ru-RU" sz="1400" b="1" dirty="0" smtClean="0">
                  <a:solidFill>
                    <a:prstClr val="black">
                      <a:lumMod val="85000"/>
                      <a:lumOff val="15000"/>
                    </a:prstClr>
                  </a:solidFill>
                  <a:latin typeface="+mj-lt"/>
                </a:rPr>
                <a:t> </a:t>
              </a:r>
              <a:r>
                <a:rPr lang="ru-RU" sz="2000" b="1" dirty="0" smtClean="0">
                  <a:solidFill>
                    <a:prstClr val="black">
                      <a:lumMod val="85000"/>
                      <a:lumOff val="15000"/>
                    </a:prstClr>
                  </a:solidFill>
                  <a:latin typeface="+mj-lt"/>
                </a:rPr>
                <a:t>НОК</a:t>
              </a:r>
            </a:p>
            <a:p>
              <a:pPr algn="ctr">
                <a:spcBef>
                  <a:spcPct val="30000"/>
                </a:spcBef>
                <a:buClr>
                  <a:schemeClr val="accent6">
                    <a:lumMod val="75000"/>
                  </a:schemeClr>
                </a:buClr>
                <a:buSzPct val="70000"/>
              </a:pPr>
              <a:r>
                <a:rPr lang="ru-RU" dirty="0">
                  <a:solidFill>
                    <a:schemeClr val="tx1">
                      <a:lumMod val="85000"/>
                      <a:lumOff val="15000"/>
                    </a:schemeClr>
                  </a:solidFill>
                  <a:latin typeface="+mj-lt"/>
                </a:rPr>
                <a:t>Информирование участников образовательных </a:t>
              </a:r>
              <a:r>
                <a:rPr lang="ru-RU" dirty="0" smtClean="0">
                  <a:solidFill>
                    <a:schemeClr val="tx1">
                      <a:lumMod val="85000"/>
                      <a:lumOff val="15000"/>
                    </a:schemeClr>
                  </a:solidFill>
                  <a:latin typeface="+mj-lt"/>
                </a:rPr>
                <a:t>отношений о </a:t>
              </a:r>
              <a:r>
                <a:rPr lang="ru-RU" dirty="0">
                  <a:solidFill>
                    <a:schemeClr val="tx1">
                      <a:lumMod val="85000"/>
                      <a:lumOff val="15000"/>
                    </a:schemeClr>
                  </a:solidFill>
                  <a:latin typeface="+mj-lt"/>
                </a:rPr>
                <a:t>качестве условий оказываемых обучающимся услуг и уровне организации работы по реализации образовательных программ</a:t>
              </a: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0"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grpSp>
        <p:nvGrpSpPr>
          <p:cNvPr id="15" name="Group 25"/>
          <p:cNvGrpSpPr>
            <a:grpSpLocks/>
          </p:cNvGrpSpPr>
          <p:nvPr/>
        </p:nvGrpSpPr>
        <p:grpSpPr bwMode="auto">
          <a:xfrm>
            <a:off x="638142" y="3933055"/>
            <a:ext cx="8008274" cy="2081727"/>
            <a:chOff x="2203" y="2646"/>
            <a:chExt cx="622"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3"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ОЦЕНИВАЛИСЬ</a:t>
              </a:r>
            </a:p>
            <a:p>
              <a:pPr algn="ctr">
                <a:spcBef>
                  <a:spcPct val="30000"/>
                </a:spcBef>
                <a:buClr>
                  <a:schemeClr val="accent6">
                    <a:lumMod val="75000"/>
                  </a:schemeClr>
                </a:buClr>
                <a:buSzPct val="70000"/>
              </a:pPr>
              <a:r>
                <a:rPr lang="ru-RU" sz="2000" b="1" dirty="0" smtClean="0">
                  <a:solidFill>
                    <a:schemeClr val="tx1">
                      <a:lumMod val="85000"/>
                      <a:lumOff val="15000"/>
                    </a:schemeClr>
                  </a:solidFill>
                  <a:latin typeface="+mj-lt"/>
                </a:rPr>
                <a:t>1</a:t>
              </a:r>
              <a:r>
                <a:rPr lang="en-US" sz="2000" b="1" dirty="0" smtClean="0">
                  <a:solidFill>
                    <a:schemeClr val="tx1">
                      <a:lumMod val="85000"/>
                      <a:lumOff val="15000"/>
                    </a:schemeClr>
                  </a:solidFill>
                  <a:latin typeface="+mj-lt"/>
                </a:rPr>
                <a:t>190</a:t>
              </a:r>
              <a:r>
                <a:rPr lang="ru-RU" sz="2000" dirty="0" smtClean="0">
                  <a:solidFill>
                    <a:schemeClr val="tx1">
                      <a:lumMod val="85000"/>
                      <a:lumOff val="15000"/>
                    </a:schemeClr>
                  </a:solidFill>
                  <a:latin typeface="+mj-lt"/>
                </a:rPr>
                <a:t> образовательных учреждений Свердловской области, из них:</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1151</a:t>
              </a:r>
              <a:r>
                <a:rPr lang="ru-RU" dirty="0" smtClean="0">
                  <a:solidFill>
                    <a:schemeClr val="tx1">
                      <a:lumMod val="85000"/>
                      <a:lumOff val="15000"/>
                    </a:schemeClr>
                  </a:solidFill>
                  <a:latin typeface="+mj-lt"/>
                </a:rPr>
                <a:t> дошкольное образовательное учреждение</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26</a:t>
              </a:r>
              <a:r>
                <a:rPr lang="ru-RU" dirty="0" smtClean="0">
                  <a:solidFill>
                    <a:schemeClr val="tx1">
                      <a:lumMod val="85000"/>
                      <a:lumOff val="15000"/>
                    </a:schemeClr>
                  </a:solidFill>
                  <a:latin typeface="+mj-lt"/>
                </a:rPr>
                <a:t> негосударственных дошкольных образовательных учреждений</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13</a:t>
              </a:r>
              <a:r>
                <a:rPr lang="ru-RU" dirty="0" smtClean="0">
                  <a:solidFill>
                    <a:schemeClr val="tx1">
                      <a:lumMod val="85000"/>
                      <a:lumOff val="15000"/>
                    </a:schemeClr>
                  </a:solidFill>
                  <a:latin typeface="+mj-lt"/>
                </a:rPr>
                <a:t> негосударственных организаций общего образования</a:t>
              </a:r>
              <a:endParaRPr lang="ru-RU" dirty="0">
                <a:solidFill>
                  <a:schemeClr val="tx1">
                    <a:lumMod val="85000"/>
                    <a:lumOff val="15000"/>
                  </a:schemeClr>
                </a:solidFill>
                <a:latin typeface="+mj-lt"/>
              </a:endParaRP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2523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Дошкольные образовательные учреждения </a:t>
            </a:r>
            <a:r>
              <a:rPr lang="ru-RU" sz="1600" b="1" cap="all" dirty="0" err="1">
                <a:solidFill>
                  <a:srgbClr val="696B6B"/>
                </a:solidFill>
                <a:cs typeface="Arial" pitchFamily="34" charset="0"/>
              </a:rPr>
              <a:t>Г.екатеринбурга</a:t>
            </a:r>
            <a:r>
              <a:rPr lang="ru-RU" sz="1600" b="1" cap="all" dirty="0">
                <a:solidFill>
                  <a:srgbClr val="696B6B"/>
                </a:solidFill>
                <a:cs typeface="Arial" pitchFamily="34" charset="0"/>
              </a:rPr>
              <a:t>.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2151292184"/>
              </p:ext>
            </p:extLst>
          </p:nvPr>
        </p:nvGraphicFramePr>
        <p:xfrm>
          <a:off x="179512"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находящиеся в ведении муниципалитетов Свердловской области</a:t>
            </a:r>
          </a:p>
        </p:txBody>
      </p:sp>
      <p:cxnSp>
        <p:nvCxnSpPr>
          <p:cNvPr id="15" name="Прямая соединительная линия 36"/>
          <p:cNvCxnSpPr/>
          <p:nvPr/>
        </p:nvCxnSpPr>
        <p:spPr>
          <a:xfrm>
            <a:off x="2300225" y="1124744"/>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374422166"/>
              </p:ext>
            </p:extLst>
          </p:nvPr>
        </p:nvGraphicFramePr>
        <p:xfrm>
          <a:off x="683568" y="1678127"/>
          <a:ext cx="7344816" cy="491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8515" y="1308795"/>
            <a:ext cx="3378992" cy="369332"/>
          </a:xfrm>
          <a:prstGeom prst="rect">
            <a:avLst/>
          </a:prstGeom>
        </p:spPr>
        <p:txBody>
          <a:bodyPr wrap="square">
            <a:spAutoFit/>
          </a:bodyPr>
          <a:lstStyle/>
          <a:p>
            <a:r>
              <a:rPr lang="ru-RU" dirty="0" smtClean="0"/>
              <a:t>Всего оценена </a:t>
            </a:r>
            <a:r>
              <a:rPr lang="ru-RU" dirty="0"/>
              <a:t>801 организация</a:t>
            </a:r>
            <a:endParaRPr lang="ru-RU" dirty="0" smtClean="0"/>
          </a:p>
        </p:txBody>
      </p:sp>
    </p:spTree>
    <p:extLst>
      <p:ext uri="{BB962C8B-B14F-4D97-AF65-F5344CB8AC3E}">
        <p14:creationId xmlns:p14="http://schemas.microsoft.com/office/powerpoint/2010/main" val="128609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356" y="188640"/>
            <a:ext cx="8229600" cy="618121"/>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1443713118"/>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113797550"/>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Негосударственные образовательные организации</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5592066" y="1124129"/>
            <a:ext cx="3378992" cy="369332"/>
          </a:xfrm>
          <a:prstGeom prst="rect">
            <a:avLst/>
          </a:prstGeom>
        </p:spPr>
        <p:txBody>
          <a:bodyPr wrap="square">
            <a:spAutoFit/>
          </a:bodyPr>
          <a:lstStyle/>
          <a:p>
            <a:r>
              <a:rPr lang="ru-RU" dirty="0" smtClean="0"/>
              <a:t>Всего оценена </a:t>
            </a:r>
            <a:r>
              <a:rPr lang="ru-RU" dirty="0"/>
              <a:t>41 организация</a:t>
            </a:r>
            <a:endParaRPr lang="ru-RU" dirty="0" smtClean="0"/>
          </a:p>
        </p:txBody>
      </p:sp>
      <p:graphicFrame>
        <p:nvGraphicFramePr>
          <p:cNvPr id="5" name="Диаграмма 4"/>
          <p:cNvGraphicFramePr/>
          <p:nvPr>
            <p:extLst>
              <p:ext uri="{D42A27DB-BD31-4B8C-83A1-F6EECF244321}">
                <p14:modId xmlns:p14="http://schemas.microsoft.com/office/powerpoint/2010/main" val="3595641702"/>
              </p:ext>
            </p:extLst>
          </p:nvPr>
        </p:nvGraphicFramePr>
        <p:xfrm>
          <a:off x="539552" y="1493461"/>
          <a:ext cx="7776864" cy="495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негосударственные образовательные организации</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30448920"/>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негосударственные образовательные </a:t>
            </a:r>
            <a:r>
              <a:rPr lang="ru-RU" sz="1600" b="1" cap="all" dirty="0" smtClean="0">
                <a:solidFill>
                  <a:srgbClr val="696B6B"/>
                </a:solidFill>
                <a:cs typeface="Arial" pitchFamily="34" charset="0"/>
              </a:rPr>
              <a:t>организации</a:t>
            </a:r>
            <a:r>
              <a:rPr lang="ru-RU" sz="1600" b="1" cap="all" dirty="0">
                <a:solidFill>
                  <a:srgbClr val="696B6B"/>
                </a:solidFill>
                <a:cs typeface="Arial" pitchFamily="34" charset="0"/>
              </a:rPr>
              <a:t/>
            </a:r>
            <a:br>
              <a:rPr lang="ru-RU" sz="1600" b="1" cap="all" dirty="0">
                <a:solidFill>
                  <a:srgbClr val="696B6B"/>
                </a:solidFill>
                <a:cs typeface="Arial" pitchFamily="34" charset="0"/>
              </a:rPr>
            </a:b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051565665"/>
              </p:ext>
            </p:extLst>
          </p:nvPr>
        </p:nvGraphicFramePr>
        <p:xfrm>
          <a:off x="304321"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замечания получателей услуг</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84550771"/>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968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удовлетворенность работой организации с родителями</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606794179"/>
              </p:ext>
            </p:extLst>
          </p:nvPr>
        </p:nvGraphicFramePr>
        <p:xfrm>
          <a:off x="539552" y="1484784"/>
          <a:ext cx="8344353"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96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популяризация официального сайта </a:t>
            </a:r>
            <a:r>
              <a:rPr lang="en-US" sz="1600" b="1" cap="all" dirty="0" smtClean="0">
                <a:solidFill>
                  <a:srgbClr val="696B6B"/>
                </a:solidFill>
                <a:ea typeface="+mn-ea"/>
                <a:cs typeface="Arial" pitchFamily="34" charset="0"/>
              </a:rPr>
              <a:t>bus.gov.ru</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713929493"/>
              </p:ext>
            </p:extLst>
          </p:nvPr>
        </p:nvGraphicFramePr>
        <p:xfrm>
          <a:off x="539552" y="1484784"/>
          <a:ext cx="8344353"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38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32536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29 декабря 2012 года № 273-ФЗ «Об образовании в Российской Федерации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10 июля 2013 года № 582 «О правилах размещения на официальном сайте образовательной организации в информационно-телекоммуникационной сети «Интернет» и обновлении информации об образовательной организации</a:t>
              </a:r>
              <a:r>
                <a:rPr lang="ru-RU" sz="1200" dirty="0" smtClean="0">
                  <a:solidFill>
                    <a:schemeClr val="tx1">
                      <a:lumMod val="85000"/>
                      <a:lumOff val="15000"/>
                    </a:schemeClr>
                  </a:solidFill>
                  <a:latin typeface="+mj-lt"/>
                </a:rPr>
                <a:t>» </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31 мая 2018 года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Минфина России от 07.05.2019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медико-социальной экспертизы, размещаемой на официальном сайте для размещения информации о государственных и муниципальных учреждениях в информационно-телекоммуникационной сети «Интернет», включая единые требования к такой информации, и порядке ее размещения, а также требованиях к качеству, удобству и простоте поиска указанной информации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31 мая 2018 г. № 344н (зарегистрирован в Минюсте России от 11 октября 2018 г. № 52409)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26153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lvl="1">
                <a:spcBef>
                  <a:spcPct val="30000"/>
                </a:spcBef>
                <a:spcAft>
                  <a:spcPts val="900"/>
                </a:spcAft>
                <a:buClr>
                  <a:srgbClr val="FF9900"/>
                </a:buClr>
                <a:buSzPct val="70000"/>
              </a:pPr>
              <a:r>
                <a:rPr lang="ru-RU" sz="1400" dirty="0">
                  <a:solidFill>
                    <a:schemeClr val="tx1">
                      <a:lumMod val="85000"/>
                      <a:lumOff val="15000"/>
                    </a:schemeClr>
                  </a:solidFill>
                  <a:latin typeface="+mj-lt"/>
                </a:rPr>
                <a:t>Основными недостатками образовательных организаций, принявших участие в независимой оценке условий осуществления образовательной деятельности образовательными организациями Свердловской области, являются: </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Недостаточная </a:t>
              </a:r>
              <a:r>
                <a:rPr lang="ru-RU" sz="1400" dirty="0" err="1">
                  <a:solidFill>
                    <a:schemeClr val="tx1">
                      <a:lumMod val="85000"/>
                      <a:lumOff val="15000"/>
                    </a:schemeClr>
                  </a:solidFill>
                  <a:latin typeface="+mj-lt"/>
                </a:rPr>
                <a:t>оборудованность</a:t>
              </a:r>
              <a:r>
                <a:rPr lang="ru-RU" sz="1400" dirty="0">
                  <a:solidFill>
                    <a:schemeClr val="tx1">
                      <a:lumMod val="85000"/>
                      <a:lumOff val="15000"/>
                    </a:schemeClr>
                  </a:solidFill>
                  <a:latin typeface="+mj-lt"/>
                </a:rPr>
                <a:t> помещений организаций и прилегающих территорий с учетом доступности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 </a:t>
              </a:r>
              <a:r>
                <a:rPr lang="ru-RU" sz="1400" dirty="0">
                  <a:solidFill>
                    <a:schemeClr val="tx1">
                      <a:lumMod val="85000"/>
                      <a:lumOff val="15000"/>
                    </a:schemeClr>
                  </a:solidFill>
                  <a:latin typeface="+mj-lt"/>
                </a:rPr>
                <a:t>предоставление организациями в полной мере условий доступности, позволяющих инвалидам получать услуги наравне с другими</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Недостаточное </a:t>
              </a:r>
              <a:r>
                <a:rPr lang="ru-RU" sz="1400" dirty="0">
                  <a:solidFill>
                    <a:schemeClr val="tx1">
                      <a:lumMod val="85000"/>
                      <a:lumOff val="15000"/>
                    </a:schemeClr>
                  </a:solidFill>
                  <a:latin typeface="+mj-lt"/>
                </a:rPr>
                <a:t>обеспечение условий комфортности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Несоответствие </a:t>
              </a:r>
              <a:r>
                <a:rPr lang="ru-RU" sz="1400" dirty="0">
                  <a:solidFill>
                    <a:schemeClr val="tx1">
                      <a:lumMod val="85000"/>
                      <a:lumOff val="15000"/>
                    </a:schemeClr>
                  </a:solidFill>
                  <a:latin typeface="+mj-lt"/>
                </a:rPr>
                <a:t>информации об организации, размещенной на общедоступных ресурсах (стендах, официальном сайте), требованиям, установленным нормативно-правовыми актами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функционирующего официального сайта у 5 образовательных организаций (отключен за неуплату/ в связи с окончанием срока действия договора и </a:t>
              </a:r>
              <a:r>
                <a:rPr lang="ru-RU" sz="1400" dirty="0" err="1">
                  <a:solidFill>
                    <a:schemeClr val="tx1">
                      <a:lumMod val="85000"/>
                      <a:lumOff val="15000"/>
                    </a:schemeClr>
                  </a:solidFill>
                  <a:latin typeface="+mj-lt"/>
                </a:rPr>
                <a:t>тп</a:t>
              </a:r>
              <a:r>
                <a:rPr lang="ru-RU" sz="1400" dirty="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Ограниченный </a:t>
              </a:r>
              <a:r>
                <a:rPr lang="ru-RU" sz="1400" dirty="0">
                  <a:solidFill>
                    <a:schemeClr val="tx1">
                      <a:lumMod val="85000"/>
                      <a:lumOff val="15000"/>
                    </a:schemeClr>
                  </a:solidFill>
                  <a:latin typeface="+mj-lt"/>
                </a:rPr>
                <a:t>набор используемых рядом организаций способов дистанционного взаимодействия с получателями услуг (например, только телефон и электронная почта), а также отсутствие на официальном сайте информации о возможных дистанционных способах взаимодействия</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Неудовлетворенность </a:t>
              </a:r>
              <a:r>
                <a:rPr lang="ru-RU" sz="1400" dirty="0">
                  <a:solidFill>
                    <a:schemeClr val="tx1">
                      <a:lumMod val="85000"/>
                      <a:lumOff val="15000"/>
                    </a:schemeClr>
                  </a:solidFill>
                  <a:latin typeface="+mj-lt"/>
                </a:rPr>
                <a:t>графиком работы дошкольных учреждений (слишком раннее окончание работы</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9289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 (продолжение(</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вежливости, доброжелательности отдельных сотрудников (как воспитателей, так и вспомогательного персонала) в части образовательных учреждений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организации работы с родителями (у части учреждений): отсутствие разнообразия форм работы (только редкие родительские собрания), проведение родительских собраний в рабочее время (невозможность принять в них участие для многих родителей), предоставление информации о ребенке только по запросу</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популяризации сайта bus.gov.ru (отсутствие ссылки на bus.gov.ru с результатами НОК, отсутствие планов и отчетов по итогам НОК в 2019 году (в разделе «НОК»), отсутствие баннера, размещенного на главной странице сайта, с приглашением оставить отзыв на официальном сайте bus.gov.ru</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5708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a:grpSpLocks/>
          </p:cNvGrpSpPr>
          <p:nvPr/>
        </p:nvGrpSpPr>
        <p:grpSpPr bwMode="auto">
          <a:xfrm>
            <a:off x="760797" y="2420887"/>
            <a:ext cx="7809126" cy="1656185"/>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a:p>
              <a:pPr algn="ctr">
                <a:spcBef>
                  <a:spcPct val="30000"/>
                </a:spcBef>
                <a:buClr>
                  <a:srgbClr val="009900"/>
                </a:buClr>
                <a:buSzPct val="70000"/>
              </a:pPr>
              <a:r>
                <a:rPr lang="ru-RU" sz="4000" b="1" dirty="0" smtClean="0">
                  <a:solidFill>
                    <a:prstClr val="black">
                      <a:lumMod val="85000"/>
                      <a:lumOff val="15000"/>
                    </a:prstClr>
                  </a:solidFill>
                  <a:latin typeface="+mj-lt"/>
                </a:rPr>
                <a:t>СПАСИБО ЗА ВНИМАНИЕ</a:t>
              </a:r>
              <a:endParaRPr lang="ru-RU" sz="4000" dirty="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95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КОНТАКТЫ</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773292" y="1541519"/>
            <a:ext cx="7784137" cy="3653788"/>
            <a:chOff x="2202" y="2646"/>
            <a:chExt cx="623"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2"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ts val="1800"/>
                </a:spcBef>
                <a:buClr>
                  <a:srgbClr val="009900"/>
                </a:buClr>
                <a:buSzPct val="70000"/>
              </a:pPr>
              <a:endParaRPr lang="ru-RU" sz="1100" b="1" dirty="0" smtClean="0">
                <a:solidFill>
                  <a:prstClr val="black">
                    <a:lumMod val="85000"/>
                    <a:lumOff val="15000"/>
                  </a:prstClr>
                </a:solidFill>
                <a:latin typeface="+mj-lt"/>
              </a:endParaRPr>
            </a:p>
            <a:p>
              <a:pPr algn="ctr">
                <a:spcBef>
                  <a:spcPts val="1800"/>
                </a:spcBef>
                <a:buClr>
                  <a:srgbClr val="009900"/>
                </a:buClr>
                <a:buSzPct val="70000"/>
              </a:pPr>
              <a:r>
                <a:rPr lang="ru-RU" sz="2400" b="1" dirty="0" smtClean="0">
                  <a:solidFill>
                    <a:prstClr val="black">
                      <a:lumMod val="85000"/>
                      <a:lumOff val="15000"/>
                    </a:prstClr>
                  </a:solidFill>
                  <a:latin typeface="+mj-lt"/>
                </a:rPr>
                <a:t>КУЛАГИН ДМИТРИЙ ВИКТОРОВИЧ</a:t>
              </a:r>
              <a:endParaRPr lang="ru-RU" sz="2400" b="1" dirty="0">
                <a:solidFill>
                  <a:prstClr val="black">
                    <a:lumMod val="85000"/>
                    <a:lumOff val="15000"/>
                  </a:prstClr>
                </a:solidFill>
                <a:latin typeface="+mj-lt"/>
              </a:endParaRPr>
            </a:p>
            <a:p>
              <a:pPr>
                <a:spcBef>
                  <a:spcPct val="30000"/>
                </a:spcBef>
                <a:buClr>
                  <a:srgbClr val="009900"/>
                </a:buClr>
                <a:buSzPct val="70000"/>
              </a:pPr>
              <a:endParaRPr lang="ru-RU" sz="1200" dirty="0" smtClean="0">
                <a:solidFill>
                  <a:prstClr val="black">
                    <a:lumMod val="85000"/>
                    <a:lumOff val="15000"/>
                  </a:prstClr>
                </a:solidFill>
                <a:latin typeface="+mj-lt"/>
              </a:endParaRPr>
            </a:p>
            <a:p>
              <a:pPr algn="ctr">
                <a:spcBef>
                  <a:spcPct val="30000"/>
                </a:spcBef>
                <a:buClr>
                  <a:srgbClr val="009900"/>
                </a:buClr>
                <a:buSzPct val="70000"/>
              </a:pPr>
              <a:r>
                <a:rPr lang="ru-RU" dirty="0" smtClean="0">
                  <a:solidFill>
                    <a:prstClr val="black">
                      <a:lumMod val="85000"/>
                      <a:lumOff val="15000"/>
                    </a:prstClr>
                  </a:solidFill>
                  <a:latin typeface="+mj-lt"/>
                </a:rPr>
                <a:t>ДИРЕКТОР ПО ИССЛЕДОВАНИЯМ</a:t>
              </a:r>
            </a:p>
            <a:p>
              <a:pPr algn="ctr">
                <a:spcBef>
                  <a:spcPct val="30000"/>
                </a:spcBef>
                <a:buClr>
                  <a:srgbClr val="009900"/>
                </a:buClr>
                <a:buSzPct val="70000"/>
              </a:pPr>
              <a:r>
                <a:rPr lang="ru-RU" dirty="0" smtClean="0">
                  <a:solidFill>
                    <a:prstClr val="black">
                      <a:lumMod val="85000"/>
                      <a:lumOff val="15000"/>
                    </a:prstClr>
                  </a:solidFill>
                  <a:latin typeface="+mj-lt"/>
                </a:rPr>
                <a:t>«</a:t>
              </a:r>
              <a:r>
                <a:rPr lang="en-US" dirty="0" smtClean="0">
                  <a:solidFill>
                    <a:prstClr val="black">
                      <a:lumMod val="85000"/>
                      <a:lumOff val="15000"/>
                    </a:prstClr>
                  </a:solidFill>
                  <a:latin typeface="+mj-lt"/>
                </a:rPr>
                <a:t>AS </a:t>
              </a:r>
              <a:r>
                <a:rPr lang="en-US" dirty="0">
                  <a:solidFill>
                    <a:prstClr val="black">
                      <a:lumMod val="85000"/>
                      <a:lumOff val="15000"/>
                    </a:prstClr>
                  </a:solidFill>
                  <a:latin typeface="+mj-lt"/>
                </a:rPr>
                <a:t>Holding </a:t>
              </a:r>
              <a:r>
                <a:rPr lang="en-US" dirty="0" smtClean="0">
                  <a:solidFill>
                    <a:prstClr val="black">
                      <a:lumMod val="85000"/>
                      <a:lumOff val="15000"/>
                    </a:prstClr>
                  </a:solidFill>
                  <a:latin typeface="+mj-lt"/>
                </a:rPr>
                <a:t>Russia</a:t>
              </a:r>
              <a:r>
                <a:rPr lang="ru-RU" dirty="0" smtClean="0">
                  <a:solidFill>
                    <a:prstClr val="black">
                      <a:lumMod val="85000"/>
                      <a:lumOff val="15000"/>
                    </a:prstClr>
                  </a:solidFill>
                  <a:latin typeface="+mj-lt"/>
                </a:rPr>
                <a:t>»</a:t>
              </a:r>
            </a:p>
            <a:p>
              <a:pPr algn="ctr">
                <a:spcBef>
                  <a:spcPct val="30000"/>
                </a:spcBef>
                <a:buClr>
                  <a:srgbClr val="009900"/>
                </a:buClr>
                <a:buSzPct val="70000"/>
              </a:pPr>
              <a:endParaRPr lang="ru-RU" dirty="0" smtClean="0">
                <a:solidFill>
                  <a:prstClr val="black">
                    <a:lumMod val="85000"/>
                    <a:lumOff val="15000"/>
                  </a:prstClr>
                </a:solidFill>
                <a:latin typeface="+mj-lt"/>
              </a:endParaRPr>
            </a:p>
            <a:p>
              <a:pPr algn="ctr">
                <a:spcBef>
                  <a:spcPct val="30000"/>
                </a:spcBef>
                <a:buClr>
                  <a:srgbClr val="009900"/>
                </a:buClr>
                <a:buSzPct val="70000"/>
              </a:pPr>
              <a:r>
                <a:rPr lang="en-US" sz="2400" b="1" dirty="0" smtClean="0">
                  <a:solidFill>
                    <a:prstClr val="black">
                      <a:lumMod val="85000"/>
                      <a:lumOff val="15000"/>
                    </a:prstClr>
                  </a:solidFill>
                  <a:latin typeface="+mj-lt"/>
                </a:rPr>
                <a:t>+</a:t>
              </a:r>
              <a:r>
                <a:rPr lang="en-US" sz="2400" b="1" dirty="0">
                  <a:solidFill>
                    <a:prstClr val="black">
                      <a:lumMod val="85000"/>
                      <a:lumOff val="15000"/>
                    </a:prstClr>
                  </a:solidFill>
                  <a:latin typeface="+mj-lt"/>
                </a:rPr>
                <a:t>7 (916) </a:t>
              </a:r>
              <a:r>
                <a:rPr lang="en-US" sz="2400" b="1" dirty="0" smtClean="0">
                  <a:solidFill>
                    <a:prstClr val="black">
                      <a:lumMod val="85000"/>
                      <a:lumOff val="15000"/>
                    </a:prstClr>
                  </a:solidFill>
                  <a:latin typeface="+mj-lt"/>
                </a:rPr>
                <a:t>096-71-23</a:t>
              </a:r>
              <a:endParaRPr lang="ru-RU" sz="2400" b="1" dirty="0" smtClean="0">
                <a:solidFill>
                  <a:prstClr val="black">
                    <a:lumMod val="85000"/>
                    <a:lumOff val="15000"/>
                  </a:prstClr>
                </a:solidFill>
                <a:latin typeface="+mj-lt"/>
              </a:endParaRPr>
            </a:p>
            <a:p>
              <a:pPr algn="ctr">
                <a:spcBef>
                  <a:spcPct val="30000"/>
                </a:spcBef>
                <a:buClr>
                  <a:srgbClr val="009900"/>
                </a:buClr>
                <a:buSzPct val="70000"/>
              </a:pPr>
              <a:r>
                <a:rPr lang="en-US" dirty="0" smtClean="0">
                  <a:solidFill>
                    <a:prstClr val="black">
                      <a:lumMod val="85000"/>
                      <a:lumOff val="15000"/>
                    </a:prstClr>
                  </a:solidFill>
                  <a:latin typeface="+mj-lt"/>
                  <a:hlinkClick r:id="rId3"/>
                </a:rPr>
                <a:t>rai_center@inbox.ru</a:t>
              </a:r>
              <a:endParaRPr lang="ru-RU" dirty="0" smtClean="0">
                <a:solidFill>
                  <a:prstClr val="black">
                    <a:lumMod val="85000"/>
                    <a:lumOff val="15000"/>
                  </a:prstClr>
                </a:solidFill>
                <a:latin typeface="+mj-lt"/>
              </a:endParaRPr>
            </a:p>
            <a:p>
              <a:pPr algn="ctr">
                <a:spcBef>
                  <a:spcPct val="30000"/>
                </a:spcBef>
                <a:buClr>
                  <a:srgbClr val="009900"/>
                </a:buClr>
                <a:buSzPct val="70000"/>
              </a:pPr>
              <a:r>
                <a:rPr lang="ru-RU" u="sng" dirty="0" err="1" smtClean="0">
                  <a:solidFill>
                    <a:srgbClr val="3333FF"/>
                  </a:solidFill>
                  <a:latin typeface="+mj-lt"/>
                </a:rPr>
                <a:t>независимаяоценкакачества.рф</a:t>
              </a:r>
              <a:r>
                <a:rPr lang="ru-RU" u="sng" dirty="0" smtClean="0">
                  <a:solidFill>
                    <a:srgbClr val="3333FF"/>
                  </a:solidFill>
                  <a:latin typeface="+mj-lt"/>
                </a:rPr>
                <a:t> </a:t>
              </a:r>
              <a:endParaRPr lang="ru-RU" u="sng" dirty="0">
                <a:solidFill>
                  <a:srgbClr val="3333FF"/>
                </a:solidFill>
                <a:latin typeface="+mj-lt"/>
              </a:endParaRPr>
            </a:p>
            <a:p>
              <a:pPr algn="ctr">
                <a:spcBef>
                  <a:spcPct val="30000"/>
                </a:spcBef>
                <a:buClr>
                  <a:srgbClr val="009900"/>
                </a:buClr>
                <a:buSzPct val="70000"/>
              </a:pPr>
              <a:endParaRPr lang="ru-RU" sz="1200" dirty="0" smtClean="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7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46938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30 октября 2018 г.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просвещения Российской Федерации от 13 марта 2019 года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Федеральной службы по надзору в сфере образования и науки от 29.05.2014 № 785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Методические рекомендации </a:t>
              </a:r>
              <a:r>
                <a:rPr lang="ru-RU" sz="1200" dirty="0">
                  <a:solidFill>
                    <a:schemeClr val="tx1">
                      <a:lumMod val="85000"/>
                      <a:lumOff val="15000"/>
                    </a:schemeClr>
                  </a:solidFill>
                  <a:latin typeface="+mj-lt"/>
                </a:rPr>
                <a:t>(</a:t>
              </a:r>
              <a:r>
                <a:rPr lang="ru-RU" sz="1200" dirty="0" smtClean="0">
                  <a:solidFill>
                    <a:schemeClr val="tx1">
                      <a:lumMod val="85000"/>
                      <a:lumOff val="15000"/>
                    </a:schemeClr>
                  </a:solidFill>
                  <a:latin typeface="+mj-lt"/>
                </a:rPr>
                <a:t>Примеры) </a:t>
              </a:r>
              <a:r>
                <a:rPr lang="ru-RU" sz="1200" dirty="0">
                  <a:solidFill>
                    <a:schemeClr val="tx1">
                      <a:lumMod val="85000"/>
                      <a:lumOff val="15000"/>
                    </a:schemeClr>
                  </a:solidFill>
                  <a:latin typeface="+mj-lt"/>
                </a:rPr>
                <a:t>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(основная часть и приложения), в редакции от 15 августа 2019 г., подготовленными Министерством труда и социальной защиты РФ в целях реализации Федерального закона 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Закон </a:t>
              </a:r>
              <a:r>
                <a:rPr lang="ru-RU" sz="1200" dirty="0">
                  <a:solidFill>
                    <a:schemeClr val="tx1">
                      <a:lumMod val="85000"/>
                      <a:lumOff val="15000"/>
                    </a:schemeClr>
                  </a:solidFill>
                  <a:latin typeface="+mj-lt"/>
                </a:rPr>
                <a:t>Свердловской области от 15.07.2013 №78-ОЗ «Об образовании Свердловской области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lvl="1">
                <a:spcBef>
                  <a:spcPct val="30000"/>
                </a:spcBef>
                <a:spcAft>
                  <a:spcPts val="900"/>
                </a:spcAft>
                <a:buClr>
                  <a:srgbClr val="FF9900"/>
                </a:buClr>
                <a:buSzPct val="70000"/>
              </a:pP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18378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36510" y="1412776"/>
            <a:ext cx="7980099" cy="3000257"/>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ТЕХНОЛОГИЯ</a:t>
              </a:r>
              <a:endParaRPr lang="ru-RU" sz="2000" b="1" dirty="0">
                <a:solidFill>
                  <a:prstClr val="black">
                    <a:lumMod val="85000"/>
                    <a:lumOff val="15000"/>
                  </a:prst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информации об образовательной организации, размещенной на общедоступных ресурсах (стенды в помещении организации, официальный </a:t>
              </a:r>
              <a:r>
                <a:rPr lang="ru-RU" dirty="0" smtClean="0">
                  <a:solidFill>
                    <a:schemeClr val="tx1">
                      <a:lumMod val="85000"/>
                      <a:lumOff val="15000"/>
                    </a:schemeClr>
                  </a:solidFill>
                  <a:latin typeface="+mj-lt"/>
                </a:rPr>
                <a:t>сайт, сайт bus.gov.ru)</a:t>
              </a:r>
              <a:endParaRPr lang="ru-RU"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условий осуществления образовательной деятельности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Сбор </a:t>
              </a:r>
              <a:r>
                <a:rPr lang="ru-RU" dirty="0" smtClean="0">
                  <a:solidFill>
                    <a:schemeClr val="tx1">
                      <a:lumMod val="85000"/>
                      <a:lumOff val="15000"/>
                    </a:schemeClr>
                  </a:solidFill>
                  <a:latin typeface="+mj-lt"/>
                </a:rPr>
                <a:t>оценок получателей </a:t>
              </a:r>
              <a:r>
                <a:rPr lang="ru-RU" dirty="0">
                  <a:solidFill>
                    <a:schemeClr val="tx1">
                      <a:lumMod val="85000"/>
                      <a:lumOff val="15000"/>
                    </a:schemeClr>
                  </a:solidFill>
                  <a:latin typeface="+mj-lt"/>
                </a:rPr>
                <a:t>услуг/ их законных представителей о качестве условий осуществления образовательной </a:t>
              </a:r>
              <a:r>
                <a:rPr lang="ru-RU" dirty="0" smtClean="0">
                  <a:solidFill>
                    <a:schemeClr val="tx1">
                      <a:lumMod val="85000"/>
                      <a:lumOff val="15000"/>
                    </a:schemeClr>
                  </a:solidFill>
                  <a:latin typeface="+mj-lt"/>
                </a:rPr>
                <a:t>деятельности</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387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04794" y="1268760"/>
            <a:ext cx="7980099" cy="361850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a:solidFill>
                    <a:prstClr val="black">
                      <a:lumMod val="85000"/>
                      <a:lumOff val="15000"/>
                    </a:prstClr>
                  </a:solidFill>
                  <a:latin typeface="+mj-lt"/>
                </a:rPr>
                <a:t>КРИТЕРИИ НОК</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1.  «Открытость и доступность информации об образовательной организации» </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2. «Комфортность условий предоставления услуг</a:t>
              </a:r>
              <a:r>
                <a:rPr lang="ru-RU" dirty="0" smtClean="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3. «Доступность услуг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4. «Доброжелательность, вежливость работников образовательной организации»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5.  «Удовлетворенность условиями оказания услуг</a:t>
              </a:r>
              <a:r>
                <a:rPr lang="ru-RU" dirty="0" smtClean="0">
                  <a:solidFill>
                    <a:schemeClr val="tx1">
                      <a:lumMod val="85000"/>
                      <a:lumOff val="15000"/>
                    </a:schemeClr>
                  </a:solidFill>
                  <a:latin typeface="+mj-lt"/>
                </a:rPr>
                <a:t>»</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63164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5" name="Group 25"/>
          <p:cNvGrpSpPr>
            <a:grpSpLocks/>
          </p:cNvGrpSpPr>
          <p:nvPr/>
        </p:nvGrpSpPr>
        <p:grpSpPr bwMode="auto">
          <a:xfrm>
            <a:off x="653269" y="1193406"/>
            <a:ext cx="7992888" cy="5115914"/>
            <a:chOff x="2200" y="2646"/>
            <a:chExt cx="625"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ПОРТАЛ НОК</a:t>
              </a: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Для аккумулирования всех оценок по НОК и обеспечения возможности отслеживания хода независимой оценки разработан специальный портал: </a:t>
              </a:r>
            </a:p>
            <a:p>
              <a:pPr algn="ctr">
                <a:spcBef>
                  <a:spcPct val="30000"/>
                </a:spcBef>
                <a:buClr>
                  <a:schemeClr val="accent6">
                    <a:lumMod val="75000"/>
                  </a:schemeClr>
                </a:buClr>
                <a:buSzPct val="70000"/>
              </a:pPr>
              <a:r>
                <a:rPr lang="ru-RU" sz="2400" b="1" dirty="0" err="1" smtClean="0">
                  <a:solidFill>
                    <a:srgbClr val="FF9900"/>
                  </a:solidFill>
                  <a:latin typeface="+mj-lt"/>
                </a:rPr>
                <a:t>независимаяоценкакачества.рф</a:t>
              </a:r>
              <a:endParaRPr lang="ru-RU" sz="2400" b="1" dirty="0" smtClean="0">
                <a:solidFill>
                  <a:srgbClr val="FF9900"/>
                </a:solidFill>
                <a:latin typeface="+mj-lt"/>
              </a:endParaRP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На портале </a:t>
              </a:r>
              <a:r>
                <a:rPr lang="ru-RU" sz="2000" b="1" dirty="0" smtClean="0">
                  <a:solidFill>
                    <a:schemeClr val="tx1">
                      <a:lumMod val="85000"/>
                      <a:lumOff val="15000"/>
                    </a:schemeClr>
                  </a:solidFill>
                  <a:latin typeface="+mj-lt"/>
                </a:rPr>
                <a:t>получатель услуг/ законный представитель </a:t>
              </a:r>
              <a:r>
                <a:rPr lang="ru-RU" sz="2000" dirty="0" smtClean="0">
                  <a:solidFill>
                    <a:schemeClr val="tx1">
                      <a:lumMod val="85000"/>
                      <a:lumOff val="15000"/>
                    </a:schemeClr>
                  </a:solidFill>
                  <a:latin typeface="+mj-lt"/>
                </a:rPr>
                <a:t>может выбрать удобный для себя способ перехода на анкету НОК:</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перейти по ссылке</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отсканировав </a:t>
              </a:r>
              <a:r>
                <a:rPr lang="en-US" sz="2000" dirty="0" smtClean="0">
                  <a:solidFill>
                    <a:schemeClr val="tx1">
                      <a:lumMod val="85000"/>
                      <a:lumOff val="15000"/>
                    </a:schemeClr>
                  </a:solidFill>
                  <a:latin typeface="+mj-lt"/>
                </a:rPr>
                <a:t>QR-</a:t>
              </a:r>
              <a:r>
                <a:rPr lang="ru-RU" sz="2000" dirty="0" smtClean="0">
                  <a:solidFill>
                    <a:schemeClr val="tx1">
                      <a:lumMod val="85000"/>
                      <a:lumOff val="15000"/>
                    </a:schemeClr>
                  </a:solidFill>
                  <a:latin typeface="+mj-lt"/>
                </a:rPr>
                <a:t>код</a:t>
              </a:r>
              <a:endParaRPr lang="en-US" sz="2000" dirty="0" smtClean="0">
                <a:solidFill>
                  <a:schemeClr val="tx1">
                    <a:lumMod val="85000"/>
                    <a:lumOff val="15000"/>
                  </a:schemeClr>
                </a:solidFill>
                <a:latin typeface="+mj-lt"/>
              </a:endParaRPr>
            </a:p>
            <a:p>
              <a:pPr>
                <a:spcBef>
                  <a:spcPct val="30000"/>
                </a:spcBef>
                <a:buClr>
                  <a:schemeClr val="accent6">
                    <a:lumMod val="75000"/>
                  </a:schemeClr>
                </a:buClr>
                <a:buSzPct val="70000"/>
              </a:pPr>
              <a:endParaRPr lang="ru-RU" sz="2000" dirty="0" smtClean="0">
                <a:solidFill>
                  <a:schemeClr val="tx1">
                    <a:lumMod val="85000"/>
                    <a:lumOff val="15000"/>
                  </a:schemeClr>
                </a:solidFill>
                <a:latin typeface="+mj-lt"/>
              </a:endParaRPr>
            </a:p>
            <a:p>
              <a:pPr>
                <a:spcBef>
                  <a:spcPct val="30000"/>
                </a:spcBef>
                <a:buClr>
                  <a:schemeClr val="accent6">
                    <a:lumMod val="75000"/>
                  </a:schemeClr>
                </a:buClr>
                <a:buSzPct val="70000"/>
              </a:pPr>
              <a:r>
                <a:rPr lang="ru-RU" sz="2000" b="1" dirty="0" smtClean="0">
                  <a:solidFill>
                    <a:schemeClr val="tx1">
                      <a:lumMod val="85000"/>
                      <a:lumOff val="15000"/>
                    </a:schemeClr>
                  </a:solidFill>
                  <a:latin typeface="+mj-lt"/>
                </a:rPr>
                <a:t>Руководителям оцениваемых учреждений и членам Общественного совета</a:t>
              </a:r>
              <a:r>
                <a:rPr lang="ru-RU" sz="2000" dirty="0">
                  <a:solidFill>
                    <a:schemeClr val="tx1">
                      <a:lumMod val="85000"/>
                      <a:lumOff val="15000"/>
                    </a:schemeClr>
                  </a:solidFill>
                  <a:latin typeface="+mj-lt"/>
                </a:rPr>
                <a:t> </a:t>
              </a:r>
              <a:r>
                <a:rPr lang="ru-RU" sz="2000" dirty="0" smtClean="0">
                  <a:solidFill>
                    <a:schemeClr val="tx1">
                      <a:lumMod val="85000"/>
                      <a:lumOff val="15000"/>
                    </a:schemeClr>
                  </a:solidFill>
                  <a:latin typeface="+mj-lt"/>
                </a:rPr>
                <a:t>предоставлен </a:t>
              </a:r>
              <a:r>
                <a:rPr lang="ru-RU" sz="2000" dirty="0">
                  <a:solidFill>
                    <a:schemeClr val="tx1">
                      <a:lumMod val="85000"/>
                      <a:lumOff val="15000"/>
                    </a:schemeClr>
                  </a:solidFill>
                  <a:latin typeface="+mj-lt"/>
                </a:rPr>
                <a:t>доступ в </a:t>
              </a:r>
              <a:r>
                <a:rPr lang="ru-RU" sz="2000" b="1" dirty="0">
                  <a:solidFill>
                    <a:schemeClr val="tx1">
                      <a:lumMod val="85000"/>
                      <a:lumOff val="15000"/>
                    </a:schemeClr>
                  </a:solidFill>
                  <a:latin typeface="+mj-lt"/>
                </a:rPr>
                <a:t>личный кабинет </a:t>
              </a:r>
              <a:r>
                <a:rPr lang="ru-RU" sz="2000" dirty="0" smtClean="0">
                  <a:solidFill>
                    <a:schemeClr val="tx1">
                      <a:lumMod val="85000"/>
                      <a:lumOff val="15000"/>
                    </a:schemeClr>
                  </a:solidFill>
                  <a:latin typeface="+mj-lt"/>
                </a:rPr>
                <a:t>портала для отслеживания текущих результатов НОК</a:t>
              </a:r>
              <a:endParaRPr lang="ru-RU" sz="2000" dirty="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73088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 ПОРТАЛ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0" name="Group 25"/>
          <p:cNvGrpSpPr>
            <a:grpSpLocks/>
          </p:cNvGrpSpPr>
          <p:nvPr/>
        </p:nvGrpSpPr>
        <p:grpSpPr bwMode="auto">
          <a:xfrm>
            <a:off x="721934" y="1073850"/>
            <a:ext cx="8136316" cy="5451494"/>
            <a:chOff x="2200" y="2646"/>
            <a:chExt cx="625" cy="647"/>
          </a:xfrm>
        </p:grpSpPr>
        <p:sp>
          <p:nvSpPr>
            <p:cNvPr id="11"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2"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buClr>
                  <a:schemeClr val="accent6">
                    <a:lumMod val="75000"/>
                  </a:schemeClr>
                </a:buClr>
                <a:buSzPct val="70000"/>
              </a:pPr>
              <a:r>
                <a:rPr lang="ru-RU" sz="2400" b="1" dirty="0" err="1" smtClean="0">
                  <a:solidFill>
                    <a:schemeClr val="tx1">
                      <a:lumMod val="85000"/>
                      <a:lumOff val="15000"/>
                    </a:schemeClr>
                  </a:solidFill>
                  <a:latin typeface="+mj-lt"/>
                </a:rPr>
                <a:t>независимаяоценкакачества.рф</a:t>
              </a: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13"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31" y="1674614"/>
            <a:ext cx="6771429" cy="457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11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7980099" cy="5400600"/>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РОЛИК СОЦИАЛЬНОЙ РЕКЛАМЫ</a:t>
              </a:r>
              <a:endParaRPr lang="ru-RU" sz="2000" b="1" dirty="0">
                <a:solidFill>
                  <a:prstClr val="black">
                    <a:lumMod val="85000"/>
                    <a:lumOff val="15000"/>
                  </a:prst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3 версии ТВ-ролика – 60</a:t>
              </a:r>
              <a:r>
                <a:rPr lang="en-US" dirty="0" smtClean="0">
                  <a:solidFill>
                    <a:schemeClr val="tx1">
                      <a:lumMod val="85000"/>
                      <a:lumOff val="15000"/>
                    </a:schemeClr>
                  </a:solidFill>
                  <a:latin typeface="+mj-lt"/>
                </a:rPr>
                <a:t>’</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30’</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15’</a:t>
              </a:r>
              <a:endParaRPr lang="ru-RU" dirty="0" smtClean="0">
                <a:solidFill>
                  <a:schemeClr val="tx1">
                    <a:lumMod val="85000"/>
                    <a:lumOff val="15000"/>
                  </a:scheme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Популярная в регионе медиа-персона</a:t>
              </a:r>
            </a:p>
            <a:p>
              <a:pPr marL="639763" lvl="1" indent="-182563">
                <a:spcBef>
                  <a:spcPts val="300"/>
                </a:spcBef>
                <a:buClr>
                  <a:srgbClr val="FF9900"/>
                </a:buClr>
                <a:buSzPct val="70000"/>
                <a:buFont typeface="Arial Unicode MS" pitchFamily="34" charset="-128"/>
                <a:buChar char="◥"/>
              </a:pPr>
              <a:r>
                <a:rPr lang="ru-RU" dirty="0">
                  <a:solidFill>
                    <a:schemeClr val="tx1">
                      <a:lumMod val="85000"/>
                      <a:lumOff val="15000"/>
                    </a:schemeClr>
                  </a:solidFill>
                  <a:latin typeface="+mj-lt"/>
                </a:rPr>
                <a:t>Размещение: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a:t>
              </a:r>
              <a:r>
                <a:rPr lang="ru-RU" dirty="0">
                  <a:solidFill>
                    <a:schemeClr val="tx1">
                      <a:lumMod val="85000"/>
                      <a:lumOff val="15000"/>
                    </a:schemeClr>
                  </a:solidFill>
                  <a:latin typeface="+mj-lt"/>
                </a:rPr>
                <a:t>Областное телевидение</a:t>
              </a:r>
              <a:r>
                <a:rPr lang="ru-RU" dirty="0" smtClean="0">
                  <a:solidFill>
                    <a:schemeClr val="tx1">
                      <a:lumMod val="85000"/>
                      <a:lumOff val="15000"/>
                    </a:schemeClr>
                  </a:solidFill>
                  <a:latin typeface="+mj-lt"/>
                </a:rPr>
                <a:t>» (2 выхода), </a:t>
              </a:r>
              <a:r>
                <a:rPr lang="ru-RU" dirty="0" err="1" smtClean="0">
                  <a:solidFill>
                    <a:schemeClr val="tx1">
                      <a:lumMod val="85000"/>
                      <a:lumOff val="15000"/>
                    </a:schemeClr>
                  </a:solidFill>
                  <a:latin typeface="+mj-lt"/>
                </a:rPr>
                <a:t>прайм</a:t>
              </a:r>
              <a:r>
                <a:rPr lang="ru-RU" dirty="0" smtClean="0">
                  <a:solidFill>
                    <a:schemeClr val="tx1">
                      <a:lumMod val="85000"/>
                      <a:lumOff val="15000"/>
                    </a:schemeClr>
                  </a:solidFill>
                  <a:latin typeface="+mj-lt"/>
                </a:rPr>
                <a:t>-тайм</a:t>
              </a: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Социальные сети: </a:t>
              </a:r>
              <a:r>
                <a:rPr lang="en-US" dirty="0">
                  <a:solidFill>
                    <a:schemeClr val="tx1">
                      <a:lumMod val="85000"/>
                      <a:lumOff val="15000"/>
                    </a:schemeClr>
                  </a:solidFill>
                  <a:latin typeface="+mj-lt"/>
                </a:rPr>
                <a:t>YouTube, </a:t>
              </a:r>
              <a:r>
                <a:rPr lang="ru-RU" dirty="0" err="1">
                  <a:solidFill>
                    <a:schemeClr val="tx1">
                      <a:lumMod val="85000"/>
                      <a:lumOff val="15000"/>
                    </a:schemeClr>
                  </a:solidFill>
                  <a:latin typeface="+mj-lt"/>
                </a:rPr>
                <a:t>Инстаграм</a:t>
              </a:r>
              <a:r>
                <a:rPr lang="ru-RU" dirty="0">
                  <a:solidFill>
                    <a:schemeClr val="tx1">
                      <a:lumMod val="85000"/>
                      <a:lumOff val="15000"/>
                    </a:schemeClr>
                  </a:solidFill>
                  <a:latin typeface="+mj-lt"/>
                </a:rPr>
                <a:t>, </a:t>
              </a:r>
              <a:r>
                <a:rPr lang="ru-RU" dirty="0" err="1" smtClean="0">
                  <a:solidFill>
                    <a:schemeClr val="tx1">
                      <a:lumMod val="85000"/>
                      <a:lumOff val="15000"/>
                    </a:schemeClr>
                  </a:solidFill>
                  <a:latin typeface="+mj-lt"/>
                </a:rPr>
                <a:t>Вконтакте</a:t>
              </a:r>
              <a:r>
                <a:rPr lang="ru-RU" dirty="0" smtClean="0">
                  <a:solidFill>
                    <a:schemeClr val="tx1">
                      <a:lumMod val="85000"/>
                      <a:lumOff val="15000"/>
                    </a:schemeClr>
                  </a:solidFill>
                  <a:latin typeface="+mj-lt"/>
                </a:rPr>
                <a:t>, Одноклассники, </a:t>
              </a:r>
              <a:r>
                <a:rPr lang="en-US" dirty="0" smtClean="0">
                  <a:solidFill>
                    <a:schemeClr val="tx1">
                      <a:lumMod val="85000"/>
                      <a:lumOff val="15000"/>
                    </a:schemeClr>
                  </a:solidFill>
                  <a:latin typeface="+mj-lt"/>
                </a:rPr>
                <a:t>Facebook</a:t>
              </a:r>
              <a:endParaRPr lang="ru-RU" dirty="0" smtClean="0">
                <a:solidFill>
                  <a:schemeClr val="tx1">
                    <a:lumMod val="85000"/>
                    <a:lumOff val="15000"/>
                  </a:schemeClr>
                </a:solidFill>
                <a:latin typeface="+mj-lt"/>
              </a:endParaRPr>
            </a:p>
            <a:p>
              <a:pPr algn="ctr" fontAlgn="auto">
                <a:buClr>
                  <a:srgbClr val="009900"/>
                </a:buClr>
                <a:buSzPct val="70000"/>
              </a:pPr>
              <a:endParaRPr lang="ru-RU" sz="2000" b="1" dirty="0" smtClean="0">
                <a:solidFill>
                  <a:prstClr val="black">
                    <a:lumMod val="85000"/>
                    <a:lumOff val="15000"/>
                  </a:prstClr>
                </a:solidFill>
              </a:endParaRP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СЮЖЕТЫ НА ТВ</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a:t>
              </a:r>
              <a:r>
                <a:rPr lang="ru-RU" dirty="0">
                  <a:solidFill>
                    <a:schemeClr val="tx1">
                      <a:lumMod val="85000"/>
                      <a:lumOff val="15000"/>
                    </a:schemeClr>
                  </a:solidFill>
                </a:rPr>
                <a:t>: </a:t>
              </a:r>
              <a:r>
                <a:rPr lang="ru-RU" dirty="0" smtClean="0">
                  <a:solidFill>
                    <a:schemeClr val="tx1">
                      <a:lumMod val="85000"/>
                      <a:lumOff val="15000"/>
                    </a:schemeClr>
                  </a:solidFill>
                </a:rPr>
                <a:t> «</a:t>
              </a:r>
              <a:r>
                <a:rPr lang="ru-RU" dirty="0">
                  <a:solidFill>
                    <a:schemeClr val="tx1">
                      <a:lumMod val="85000"/>
                      <a:lumOff val="15000"/>
                    </a:schemeClr>
                  </a:solidFill>
                </a:rPr>
                <a:t>4 канал» 12 и 19 ноября в 20:00, «Областное телевидение» 15 и 21 ноября в 19:00</a:t>
              </a: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РАДИОРОЛИК</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 (12 выходов): </a:t>
              </a:r>
              <a:endParaRPr lang="ru-RU" dirty="0">
                <a:solidFill>
                  <a:schemeClr val="tx1">
                    <a:lumMod val="85000"/>
                    <a:lumOff val="15000"/>
                  </a:schemeClr>
                </a:solidFill>
              </a:endParaRPr>
            </a:p>
            <a:p>
              <a:pPr marL="1657350" lvl="3" indent="-285750">
                <a:spcBef>
                  <a:spcPts val="300"/>
                </a:spcBef>
                <a:buClr>
                  <a:srgbClr val="FF9900"/>
                </a:buClr>
                <a:buSzPct val="70000"/>
                <a:buFont typeface="Arial" panose="020B0604020202020204" pitchFamily="34" charset="0"/>
                <a:buChar char="•"/>
              </a:pPr>
              <a:r>
                <a:rPr lang="ru-RU" dirty="0">
                  <a:solidFill>
                    <a:schemeClr val="tx1">
                      <a:lumMod val="85000"/>
                      <a:lumOff val="15000"/>
                    </a:schemeClr>
                  </a:solidFill>
                </a:rPr>
                <a:t>Радиостанция «Пилот FM», «Русское радио» и «Европа плюс»</a:t>
              </a:r>
            </a:p>
            <a:p>
              <a:pPr lvl="3">
                <a:spcBef>
                  <a:spcPts val="300"/>
                </a:spcBef>
                <a:buClr>
                  <a:srgbClr val="FF9900"/>
                </a:buClr>
                <a:buSzPct val="70000"/>
              </a:pPr>
              <a:endParaRPr lang="ru-RU" dirty="0" smtClean="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379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 presentation">
  <a:themeElements>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lnDef>
  </a:objectDefaults>
  <a:extraClrSchemeLst>
    <a:extraClrScheme>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1628</TotalTime>
  <Words>1389</Words>
  <Application>Microsoft Office PowerPoint</Application>
  <PresentationFormat>Экран (4:3)</PresentationFormat>
  <Paragraphs>159</Paragraphs>
  <Slides>33</Slides>
  <Notes>23</Notes>
  <HiddenSlides>0</HiddenSlides>
  <MMClips>0</MMClips>
  <ScaleCrop>false</ScaleCrop>
  <HeadingPairs>
    <vt:vector size="4" baseType="variant">
      <vt:variant>
        <vt:lpstr>Тема</vt:lpstr>
      </vt:variant>
      <vt:variant>
        <vt:i4>2</vt:i4>
      </vt:variant>
      <vt:variant>
        <vt:lpstr>Заголовки слайдов</vt:lpstr>
      </vt:variant>
      <vt:variant>
        <vt:i4>33</vt:i4>
      </vt:variant>
    </vt:vector>
  </HeadingPairs>
  <TitlesOfParts>
    <vt:vector size="35" baseType="lpstr">
      <vt:lpstr>1_Тема Office</vt:lpstr>
      <vt:lpstr>AM presentation</vt:lpstr>
      <vt:lpstr>Презентация PowerPoint</vt:lpstr>
      <vt:lpstr>ЦЕЛИ И ОБЪЕКТ НОК</vt:lpstr>
      <vt:lpstr>Нормативно-правовая база для проведения НОК УООД</vt:lpstr>
      <vt:lpstr>Нормативно-правовая база для проведения НОК УООД</vt:lpstr>
      <vt:lpstr>МЕТОДОЛОГИЯ</vt:lpstr>
      <vt:lpstr>Методология</vt:lpstr>
      <vt:lpstr>технология</vt:lpstr>
      <vt:lpstr>Технология. ПОРТАЛ НОК</vt:lpstr>
      <vt:lpstr>Информационная поддержка нок</vt:lpstr>
      <vt:lpstr>Информационная поддержка нок. РОЛИК</vt:lpstr>
      <vt:lpstr>Информационная поддержка нок</vt:lpstr>
      <vt:lpstr>ИТОГИ НОК УООД – 2019  СВЕРДЛОВСКАЯ ОБЛАСТЬ</vt:lpstr>
      <vt:lpstr>ИТОГИ НОК УООД – 2019 ШКАЛА ОЦЕНКИ ИТОГОВОГО РЕЗУЛЬТАТА</vt:lpstr>
      <vt:lpstr>ИТОГИ НОК УООД – 2019 ИТОГОВЫЕ БАЛЛЫ</vt:lpstr>
      <vt:lpstr>ИТОГИ НОК УООД – 2019 в целом</vt:lpstr>
      <vt:lpstr>ИТОГИ НОК УООД – 2019 ОБЩИЙ РЕЙТИНГ. ЛИДЕРЫ РЕЙТИНГА НОК. ТОП 10</vt:lpstr>
      <vt:lpstr>ИТОГИ НОК УООД – 2019 ОБЩИЙ РЕЙТИНГ. 10 ПОСЛЕДНИХ ПОЗИЦИЙ РЕЙТИНГА НОК. ТОП 10 </vt:lpstr>
      <vt:lpstr>ИТОГИ НОК УООД – 2019 Организации дошкольного образования г.Екатеринбурга</vt:lpstr>
      <vt:lpstr>ИТОГИ НОК УООД – 2019 Дошкольные образовательные учреждения Г.екатеринбурга. ЛИДЕРЫ РЕЙТИНГА НОК. ТОП 10</vt:lpstr>
      <vt:lpstr>ИТОГИ НОК УООД – 2019 Дошкольные образовательные учреждения Г.екатеринбурга. 10 ПОСЛЕДНИХ ПОЗИЦИЙ РЕЙТИНГА НОК. ТОП 10 </vt:lpstr>
      <vt:lpstr>ИТОГИ НОК УООД – 2019 Организации дошкольного образования, находящиеся в ведении муниципалитетов Свердловской области</vt:lpstr>
      <vt:lpstr>ИТОГИ НОК УООД – 2019 Организации дошкольного образования, находящиеся в ведении муниципалитетов Свердловской области. ЛИДЕРЫ РЕЙТИНГА НОК. ТОП 10</vt:lpstr>
      <vt:lpstr>ИТОГИ НОК УООД – 2019 Организации дошкольного образования, находящиеся в ведении муниципалитетов Свердловской области. 10 ПОСЛЕДНИХ ПОЗИЦИЙ РЕЙТИНГА НОК. ТОП 10 </vt:lpstr>
      <vt:lpstr>ИТОГИ НОК УООД – 2019 Негосударственные образовательные организации</vt:lpstr>
      <vt:lpstr>ИТОГИ НОК УООД – 2019 негосударственные образовательные организации ЛИДЕРЫ РЕЙТИНГА НОК. ТОП 10</vt:lpstr>
      <vt:lpstr>ИТОГИ НОК УООД – 2019 негосударственные образовательные организации 10 ПОСЛЕДНИХ ПОЗИЦИЙ РЕЙТИНГА НОК. ТОП 10 </vt:lpstr>
      <vt:lpstr>ИТОГИ НОК УООД – 2019 основные замечания получателей услуг</vt:lpstr>
      <vt:lpstr>ИТОГИ НОК УООД – 2019 удовлетворенность работой организации с родителями</vt:lpstr>
      <vt:lpstr>ИТОГИ НОК УООД – 2019 популяризация официального сайта bus.gov.ru</vt:lpstr>
      <vt:lpstr>ИТОГИ НОК УООД – 2019 основные недостатки по результатам нок уоод-2019</vt:lpstr>
      <vt:lpstr>ИТОГИ НОК УООД – 2019 основные недостатки по результатам нок уоод-2019 (продолжение(</vt:lpstr>
      <vt:lpstr>Презентация PowerPoint</vt:lpstr>
      <vt:lpstr>КОНТАКТЫ</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dc:creator>
  <cp:lastModifiedBy>Гость</cp:lastModifiedBy>
  <cp:revision>151</cp:revision>
  <dcterms:created xsi:type="dcterms:W3CDTF">2018-12-20T01:17:09Z</dcterms:created>
  <dcterms:modified xsi:type="dcterms:W3CDTF">2020-12-11T06:51:40Z</dcterms:modified>
</cp:coreProperties>
</file>